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187624" y="1916832"/>
            <a:ext cx="7488831" cy="338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46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023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671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404664"/>
            <a:ext cx="7772400" cy="8848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Header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1484784"/>
            <a:ext cx="7776864" cy="4032448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Bullets</a:t>
            </a:r>
          </a:p>
          <a:p>
            <a:r>
              <a:rPr lang="en-US" dirty="0" smtClean="0"/>
              <a:t>Bullets</a:t>
            </a:r>
          </a:p>
          <a:p>
            <a:r>
              <a:rPr lang="en-US" dirty="0" smtClean="0"/>
              <a:t>bullets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F663F3-2186-42E2-8128-B1392042E727}" type="datetime1">
              <a:rPr lang="en-GB">
                <a:solidFill>
                  <a:prstClr val="black"/>
                </a:solidFill>
              </a:rPr>
              <a:pPr/>
              <a:t>22/02/2023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>
                <a:solidFill>
                  <a:prstClr val="black"/>
                </a:solidFill>
              </a:rPr>
              <a:t>8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BF3DD0-8851-4865-823F-3345F706D858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57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35142"/>
            <a:ext cx="1736787" cy="846702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8" t="2750" b="3480"/>
          <a:stretch/>
        </p:blipFill>
        <p:spPr bwMode="auto">
          <a:xfrm>
            <a:off x="0" y="0"/>
            <a:ext cx="197971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17"/>
          <p:cNvSpPr txBox="1"/>
          <p:nvPr userDrawn="1"/>
        </p:nvSpPr>
        <p:spPr>
          <a:xfrm rot="16200000">
            <a:off x="-2691352" y="2987497"/>
            <a:ext cx="5999862" cy="54616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sz="2400" b="1" kern="0" dirty="0">
                <a:solidFill>
                  <a:prstClr val="whit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HR Directorate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endParaRPr lang="en-GB" sz="1200" kern="0" dirty="0">
              <a:solidFill>
                <a:prstClr val="white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sz="2600" b="1" kern="0" dirty="0">
                <a:solidFill>
                  <a:srgbClr val="0070C0"/>
                </a:solidFill>
                <a:ea typeface="Calibri"/>
                <a:cs typeface="Times New Roman"/>
              </a:rPr>
              <a:t> </a:t>
            </a:r>
            <a:endParaRPr lang="en-GB" sz="11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pic>
        <p:nvPicPr>
          <p:cNvPr id="18" name="Picture 10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8" y="6268902"/>
            <a:ext cx="754555" cy="597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80" y="6041199"/>
            <a:ext cx="2448272" cy="77507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010" y="6124402"/>
            <a:ext cx="886676" cy="70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9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408" y="188640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rgbClr val="002060"/>
                </a:solidFill>
              </a:rPr>
              <a:t>Recruitment Team </a:t>
            </a:r>
            <a:endParaRPr lang="en-GB" sz="3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63798" y="1384176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>
              <a:solidFill>
                <a:prstClr val="black"/>
              </a:solidFill>
            </a:endParaRPr>
          </a:p>
          <a:p>
            <a:endParaRPr lang="en-GB" dirty="0" smtClean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786509" y="836712"/>
            <a:ext cx="1944213" cy="910126"/>
            <a:chOff x="2598398" y="-214392"/>
            <a:chExt cx="1585563" cy="910126"/>
          </a:xfrm>
        </p:grpSpPr>
        <p:sp>
          <p:nvSpPr>
            <p:cNvPr id="6" name="Rectangle 5"/>
            <p:cNvSpPr/>
            <p:nvPr/>
          </p:nvSpPr>
          <p:spPr>
            <a:xfrm>
              <a:off x="2598398" y="-214392"/>
              <a:ext cx="1585563" cy="55892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prstClr val="white"/>
                  </a:solidFill>
                </a:rPr>
                <a:t>Assistant Director of </a:t>
              </a:r>
              <a:r>
                <a:rPr lang="en-GB" sz="1000" b="1" dirty="0" smtClean="0">
                  <a:solidFill>
                    <a:prstClr val="white"/>
                  </a:solidFill>
                </a:rPr>
                <a:t>Resourcing</a:t>
              </a:r>
              <a:endParaRPr lang="en-GB"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dirty="0">
                <a:solidFill>
                  <a:prstClr val="white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3786508" y="1628104"/>
            <a:ext cx="1944213" cy="504752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prstClr val="white"/>
                </a:solidFill>
              </a:rPr>
              <a:t>Recruitment  </a:t>
            </a:r>
            <a:r>
              <a:rPr lang="en-GB" sz="1000" b="1" dirty="0" smtClean="0">
                <a:solidFill>
                  <a:prstClr val="white"/>
                </a:solidFill>
              </a:rPr>
              <a:t>Manager</a:t>
            </a:r>
            <a:endParaRPr lang="en-GB" sz="1000" b="1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57246" y="2982967"/>
            <a:ext cx="1388205" cy="69410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00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07772" y="3036322"/>
            <a:ext cx="1279443" cy="152508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00" dirty="0">
              <a:solidFill>
                <a:prstClr val="white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795323" y="2258912"/>
            <a:ext cx="4527690" cy="724055"/>
            <a:chOff x="211830" y="-380101"/>
            <a:chExt cx="3892222" cy="1075835"/>
          </a:xfrm>
        </p:grpSpPr>
        <p:sp>
          <p:nvSpPr>
            <p:cNvPr id="24" name="Rectangle 23"/>
            <p:cNvSpPr/>
            <p:nvPr/>
          </p:nvSpPr>
          <p:spPr>
            <a:xfrm>
              <a:off x="211830" y="-380101"/>
              <a:ext cx="1656184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prstClr val="white"/>
                  </a:solidFill>
                </a:rPr>
                <a:t>Recruitment Team Leader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426470" y="3647156"/>
            <a:ext cx="6229691" cy="1655475"/>
            <a:chOff x="267280" y="1632"/>
            <a:chExt cx="3836772" cy="738271"/>
          </a:xfrm>
        </p:grpSpPr>
        <p:sp>
          <p:nvSpPr>
            <p:cNvPr id="27" name="Rectangle 26"/>
            <p:cNvSpPr/>
            <p:nvPr/>
          </p:nvSpPr>
          <p:spPr>
            <a:xfrm>
              <a:off x="267280" y="1632"/>
              <a:ext cx="1656184" cy="25594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prstClr val="white"/>
                  </a:solidFill>
                </a:rPr>
                <a:t>Recruitment </a:t>
              </a:r>
              <a:r>
                <a:rPr lang="en-GB" sz="1000" b="1" dirty="0" smtClean="0">
                  <a:solidFill>
                    <a:prstClr val="white"/>
                  </a:solidFill>
                </a:rPr>
                <a:t>Officers</a:t>
              </a:r>
            </a:p>
            <a:p>
              <a:pPr algn="ctr"/>
              <a:r>
                <a:rPr lang="en-GB" sz="1000" b="1" dirty="0" smtClean="0">
                  <a:solidFill>
                    <a:prstClr val="white"/>
                  </a:solidFill>
                </a:rPr>
                <a:t>  x 7 FTE Permanent 1 FTE Fixed term)</a:t>
              </a:r>
              <a:endParaRPr lang="en-GB" sz="1000" b="1" dirty="0">
                <a:solidFill>
                  <a:prstClr val="white"/>
                </a:solidFill>
              </a:endParaRPr>
            </a:p>
            <a:p>
              <a:pPr algn="ctr"/>
              <a:endParaRPr lang="en-GB" sz="1000" dirty="0">
                <a:solidFill>
                  <a:prstClr val="white"/>
                </a:solidFill>
              </a:endParaRPr>
            </a:p>
            <a:p>
              <a:pPr algn="ctr"/>
              <a:r>
                <a:rPr lang="en-GB" sz="1000" dirty="0">
                  <a:solidFill>
                    <a:prstClr val="white"/>
                  </a:solidFill>
                </a:rPr>
                <a:t>            </a:t>
              </a:r>
            </a:p>
            <a:p>
              <a:pPr algn="ctr"/>
              <a:endParaRPr lang="en-GB" sz="1000" dirty="0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715847" y="45801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26470" y="4375314"/>
            <a:ext cx="4573027" cy="2124051"/>
            <a:chOff x="-162353" y="-1428317"/>
            <a:chExt cx="4266405" cy="2124051"/>
          </a:xfrm>
        </p:grpSpPr>
        <p:sp>
          <p:nvSpPr>
            <p:cNvPr id="30" name="Rectangle 29"/>
            <p:cNvSpPr/>
            <p:nvPr/>
          </p:nvSpPr>
          <p:spPr>
            <a:xfrm>
              <a:off x="-162353" y="-1428317"/>
              <a:ext cx="2508807" cy="78187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prstClr val="white"/>
                  </a:solidFill>
                </a:rPr>
                <a:t>Recruitment Administrators </a:t>
              </a:r>
            </a:p>
            <a:p>
              <a:pPr algn="ctr"/>
              <a:r>
                <a:rPr lang="en-GB" sz="1000" dirty="0" smtClean="0">
                  <a:solidFill>
                    <a:prstClr val="white"/>
                  </a:solidFill>
                </a:rPr>
                <a:t>1.40 FTE  permanent and 0.60 Fixed Term  </a:t>
              </a:r>
              <a:endParaRPr lang="en-GB" sz="1000" dirty="0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39" name="Straight Connector 38"/>
          <p:cNvCxnSpPr>
            <a:stCxn id="13" idx="2"/>
            <a:endCxn id="24" idx="0"/>
          </p:cNvCxnSpPr>
          <p:nvPr/>
        </p:nvCxnSpPr>
        <p:spPr>
          <a:xfrm>
            <a:off x="4758615" y="2132856"/>
            <a:ext cx="0" cy="126056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739400" y="1399787"/>
            <a:ext cx="0" cy="228937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3805558" y="2852936"/>
            <a:ext cx="4024767" cy="1280969"/>
            <a:chOff x="79989" y="-792674"/>
            <a:chExt cx="4024063" cy="1488408"/>
          </a:xfrm>
        </p:grpSpPr>
        <p:sp>
          <p:nvSpPr>
            <p:cNvPr id="54" name="Rectangle 53"/>
            <p:cNvSpPr/>
            <p:nvPr/>
          </p:nvSpPr>
          <p:spPr>
            <a:xfrm>
              <a:off x="79989" y="-792674"/>
              <a:ext cx="1924827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prstClr val="white"/>
                  </a:solidFill>
                </a:rPr>
                <a:t>Senior Recruitment and Retention Officer 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60" name="Straight Connector 59"/>
          <p:cNvCxnSpPr>
            <a:stCxn id="54" idx="2"/>
            <a:endCxn id="27" idx="0"/>
          </p:cNvCxnSpPr>
          <p:nvPr/>
        </p:nvCxnSpPr>
        <p:spPr>
          <a:xfrm>
            <a:off x="4768140" y="3450301"/>
            <a:ext cx="2887" cy="196856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96709" y="4221088"/>
            <a:ext cx="0" cy="154225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4758615" y="2726054"/>
            <a:ext cx="0" cy="126056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6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Custom 3">
      <a:dk1>
        <a:sysClr val="windowText" lastClr="000000"/>
      </a:dk1>
      <a:lt1>
        <a:sysClr val="window" lastClr="FFFFFF"/>
      </a:lt1>
      <a:dk2>
        <a:srgbClr val="0072CE"/>
      </a:dk2>
      <a:lt2>
        <a:srgbClr val="EEECE1"/>
      </a:lt2>
      <a:accent1>
        <a:srgbClr val="005EB8"/>
      </a:accent1>
      <a:accent2>
        <a:srgbClr val="41B6E6"/>
      </a:accent2>
      <a:accent3>
        <a:srgbClr val="009639"/>
      </a:accent3>
      <a:accent4>
        <a:srgbClr val="00A9CE"/>
      </a:accent4>
      <a:accent5>
        <a:srgbClr val="DA291C"/>
      </a:accent5>
      <a:accent6>
        <a:srgbClr val="ED8B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Recruitment Team </vt:lpstr>
    </vt:vector>
  </TitlesOfParts>
  <Company>University Hospitals of North Midlands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Team</dc:title>
  <dc:creator>Lindd</dc:creator>
  <cp:lastModifiedBy>Lindd</cp:lastModifiedBy>
  <cp:revision>2</cp:revision>
  <dcterms:created xsi:type="dcterms:W3CDTF">2023-02-22T11:43:34Z</dcterms:created>
  <dcterms:modified xsi:type="dcterms:W3CDTF">2023-02-22T12:49:18Z</dcterms:modified>
</cp:coreProperties>
</file>