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37785CB-DDF7-4F7D-97A0-198B8A42370A}" type="datetimeFigureOut">
              <a:rPr lang="en-GB" smtClean="0"/>
              <a:t>04/02/2022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22DF19-8F82-431E-BA7E-967529C4ECF7}" type="slidenum">
              <a:rPr lang="en-GB" smtClean="0"/>
              <a:t>‹#›</a:t>
            </a:fld>
            <a:endParaRPr lang="en-GB"/>
          </a:p>
        </p:txBody>
      </p:sp>
    </p:spTree>
    <p:extLst>
      <p:ext uri="{BB962C8B-B14F-4D97-AF65-F5344CB8AC3E}">
        <p14:creationId xmlns:p14="http://schemas.microsoft.com/office/powerpoint/2010/main" val="2087408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37785CB-DDF7-4F7D-97A0-198B8A42370A}" type="datetimeFigureOut">
              <a:rPr lang="en-GB" smtClean="0"/>
              <a:t>04/02/2022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22DF19-8F82-431E-BA7E-967529C4ECF7}" type="slidenum">
              <a:rPr lang="en-GB" smtClean="0"/>
              <a:t>‹#›</a:t>
            </a:fld>
            <a:endParaRPr lang="en-GB"/>
          </a:p>
        </p:txBody>
      </p:sp>
    </p:spTree>
    <p:extLst>
      <p:ext uri="{BB962C8B-B14F-4D97-AF65-F5344CB8AC3E}">
        <p14:creationId xmlns:p14="http://schemas.microsoft.com/office/powerpoint/2010/main" val="1642117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37785CB-DDF7-4F7D-97A0-198B8A42370A}" type="datetimeFigureOut">
              <a:rPr lang="en-GB" smtClean="0"/>
              <a:t>04/02/2022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22DF19-8F82-431E-BA7E-967529C4ECF7}" type="slidenum">
              <a:rPr lang="en-GB" smtClean="0"/>
              <a:t>‹#›</a:t>
            </a:fld>
            <a:endParaRPr lang="en-GB"/>
          </a:p>
        </p:txBody>
      </p:sp>
    </p:spTree>
    <p:extLst>
      <p:ext uri="{BB962C8B-B14F-4D97-AF65-F5344CB8AC3E}">
        <p14:creationId xmlns:p14="http://schemas.microsoft.com/office/powerpoint/2010/main" val="30802693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611560" y="1484784"/>
            <a:ext cx="8280920" cy="4032448"/>
          </a:xfrm>
          <a:prstGeom prst="rect">
            <a:avLst/>
          </a:prstGeom>
        </p:spPr>
        <p:txBody>
          <a:bodyPr/>
          <a:lstStyle>
            <a:lvl1pPr marL="457200" indent="-457200" algn="l">
              <a:buClr>
                <a:schemeClr val="tx2"/>
              </a:buClr>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Bullets</a:t>
            </a:r>
          </a:p>
          <a:p>
            <a:r>
              <a:rPr lang="en-US" dirty="0" smtClean="0"/>
              <a:t>Bullets</a:t>
            </a:r>
          </a:p>
          <a:p>
            <a:r>
              <a:rPr lang="en-US" dirty="0" smtClean="0"/>
              <a:t>Bullets</a:t>
            </a:r>
          </a:p>
        </p:txBody>
      </p:sp>
      <p:sp>
        <p:nvSpPr>
          <p:cNvPr id="6" name="Slide Number Placeholder 5"/>
          <p:cNvSpPr>
            <a:spLocks noGrp="1"/>
          </p:cNvSpPr>
          <p:nvPr>
            <p:ph type="sldNum" sz="quarter" idx="12"/>
          </p:nvPr>
        </p:nvSpPr>
        <p:spPr/>
        <p:txBody>
          <a:bodyPr/>
          <a:lstStyle/>
          <a:p>
            <a:pPr algn="l"/>
            <a:fld id="{A4BF3DD0-8851-4865-823F-3345F706D858}" type="slidenum">
              <a:rPr lang="en-GB" smtClean="0"/>
              <a:pPr algn="l"/>
              <a:t>‹#›</a:t>
            </a:fld>
            <a:endParaRPr lang="en-GB" dirty="0"/>
          </a:p>
        </p:txBody>
      </p:sp>
    </p:spTree>
    <p:extLst>
      <p:ext uri="{BB962C8B-B14F-4D97-AF65-F5344CB8AC3E}">
        <p14:creationId xmlns:p14="http://schemas.microsoft.com/office/powerpoint/2010/main" val="36922466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37785CB-DDF7-4F7D-97A0-198B8A42370A}" type="datetimeFigureOut">
              <a:rPr lang="en-GB" smtClean="0"/>
              <a:t>04/02/2022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22DF19-8F82-431E-BA7E-967529C4ECF7}" type="slidenum">
              <a:rPr lang="en-GB" smtClean="0"/>
              <a:t>‹#›</a:t>
            </a:fld>
            <a:endParaRPr lang="en-GB"/>
          </a:p>
        </p:txBody>
      </p:sp>
    </p:spTree>
    <p:extLst>
      <p:ext uri="{BB962C8B-B14F-4D97-AF65-F5344CB8AC3E}">
        <p14:creationId xmlns:p14="http://schemas.microsoft.com/office/powerpoint/2010/main" val="662940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7785CB-DDF7-4F7D-97A0-198B8A42370A}" type="datetimeFigureOut">
              <a:rPr lang="en-GB" smtClean="0"/>
              <a:t>04/02/2022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22DF19-8F82-431E-BA7E-967529C4ECF7}" type="slidenum">
              <a:rPr lang="en-GB" smtClean="0"/>
              <a:t>‹#›</a:t>
            </a:fld>
            <a:endParaRPr lang="en-GB"/>
          </a:p>
        </p:txBody>
      </p:sp>
    </p:spTree>
    <p:extLst>
      <p:ext uri="{BB962C8B-B14F-4D97-AF65-F5344CB8AC3E}">
        <p14:creationId xmlns:p14="http://schemas.microsoft.com/office/powerpoint/2010/main" val="2210340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37785CB-DDF7-4F7D-97A0-198B8A42370A}" type="datetimeFigureOut">
              <a:rPr lang="en-GB" smtClean="0"/>
              <a:t>04/02/2022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22DF19-8F82-431E-BA7E-967529C4ECF7}" type="slidenum">
              <a:rPr lang="en-GB" smtClean="0"/>
              <a:t>‹#›</a:t>
            </a:fld>
            <a:endParaRPr lang="en-GB"/>
          </a:p>
        </p:txBody>
      </p:sp>
    </p:spTree>
    <p:extLst>
      <p:ext uri="{BB962C8B-B14F-4D97-AF65-F5344CB8AC3E}">
        <p14:creationId xmlns:p14="http://schemas.microsoft.com/office/powerpoint/2010/main" val="3534576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37785CB-DDF7-4F7D-97A0-198B8A42370A}" type="datetimeFigureOut">
              <a:rPr lang="en-GB" smtClean="0"/>
              <a:t>04/02/2022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722DF19-8F82-431E-BA7E-967529C4ECF7}" type="slidenum">
              <a:rPr lang="en-GB" smtClean="0"/>
              <a:t>‹#›</a:t>
            </a:fld>
            <a:endParaRPr lang="en-GB"/>
          </a:p>
        </p:txBody>
      </p:sp>
    </p:spTree>
    <p:extLst>
      <p:ext uri="{BB962C8B-B14F-4D97-AF65-F5344CB8AC3E}">
        <p14:creationId xmlns:p14="http://schemas.microsoft.com/office/powerpoint/2010/main" val="3919313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37785CB-DDF7-4F7D-97A0-198B8A42370A}" type="datetimeFigureOut">
              <a:rPr lang="en-GB" smtClean="0"/>
              <a:t>04/02/2022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722DF19-8F82-431E-BA7E-967529C4ECF7}" type="slidenum">
              <a:rPr lang="en-GB" smtClean="0"/>
              <a:t>‹#›</a:t>
            </a:fld>
            <a:endParaRPr lang="en-GB"/>
          </a:p>
        </p:txBody>
      </p:sp>
    </p:spTree>
    <p:extLst>
      <p:ext uri="{BB962C8B-B14F-4D97-AF65-F5344CB8AC3E}">
        <p14:creationId xmlns:p14="http://schemas.microsoft.com/office/powerpoint/2010/main" val="502144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7785CB-DDF7-4F7D-97A0-198B8A42370A}" type="datetimeFigureOut">
              <a:rPr lang="en-GB" smtClean="0"/>
              <a:t>04/02/2022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722DF19-8F82-431E-BA7E-967529C4ECF7}" type="slidenum">
              <a:rPr lang="en-GB" smtClean="0"/>
              <a:t>‹#›</a:t>
            </a:fld>
            <a:endParaRPr lang="en-GB"/>
          </a:p>
        </p:txBody>
      </p:sp>
    </p:spTree>
    <p:extLst>
      <p:ext uri="{BB962C8B-B14F-4D97-AF65-F5344CB8AC3E}">
        <p14:creationId xmlns:p14="http://schemas.microsoft.com/office/powerpoint/2010/main" val="2510359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7785CB-DDF7-4F7D-97A0-198B8A42370A}" type="datetimeFigureOut">
              <a:rPr lang="en-GB" smtClean="0"/>
              <a:t>04/02/2022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22DF19-8F82-431E-BA7E-967529C4ECF7}" type="slidenum">
              <a:rPr lang="en-GB" smtClean="0"/>
              <a:t>‹#›</a:t>
            </a:fld>
            <a:endParaRPr lang="en-GB"/>
          </a:p>
        </p:txBody>
      </p:sp>
    </p:spTree>
    <p:extLst>
      <p:ext uri="{BB962C8B-B14F-4D97-AF65-F5344CB8AC3E}">
        <p14:creationId xmlns:p14="http://schemas.microsoft.com/office/powerpoint/2010/main" val="2625110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7785CB-DDF7-4F7D-97A0-198B8A42370A}" type="datetimeFigureOut">
              <a:rPr lang="en-GB" smtClean="0"/>
              <a:t>04/02/2022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22DF19-8F82-431E-BA7E-967529C4ECF7}" type="slidenum">
              <a:rPr lang="en-GB" smtClean="0"/>
              <a:t>‹#›</a:t>
            </a:fld>
            <a:endParaRPr lang="en-GB"/>
          </a:p>
        </p:txBody>
      </p:sp>
    </p:spTree>
    <p:extLst>
      <p:ext uri="{BB962C8B-B14F-4D97-AF65-F5344CB8AC3E}">
        <p14:creationId xmlns:p14="http://schemas.microsoft.com/office/powerpoint/2010/main" val="523725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7785CB-DDF7-4F7D-97A0-198B8A42370A}" type="datetimeFigureOut">
              <a:rPr lang="en-GB" smtClean="0"/>
              <a:t>04/02/2022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22DF19-8F82-431E-BA7E-967529C4ECF7}" type="slidenum">
              <a:rPr lang="en-GB" smtClean="0"/>
              <a:t>‹#›</a:t>
            </a:fld>
            <a:endParaRPr lang="en-GB"/>
          </a:p>
        </p:txBody>
      </p:sp>
    </p:spTree>
    <p:extLst>
      <p:ext uri="{BB962C8B-B14F-4D97-AF65-F5344CB8AC3E}">
        <p14:creationId xmlns:p14="http://schemas.microsoft.com/office/powerpoint/2010/main" val="27179217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slideLayout" Target="../slideLayouts/slideLayout2.xml"/><Relationship Id="rId4"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buFont typeface="+mj-lt"/>
              <a:buAutoNum type="arabicPeriod"/>
            </a:pPr>
            <a:r>
              <a:rPr lang="en-GB" sz="1600" dirty="0" smtClean="0"/>
              <a:t>Continued IPT of patients to Independent Sector</a:t>
            </a:r>
          </a:p>
          <a:p>
            <a:pPr>
              <a:buFont typeface="+mj-lt"/>
              <a:buAutoNum type="arabicPeriod"/>
            </a:pPr>
            <a:r>
              <a:rPr lang="en-GB" sz="1600" dirty="0" smtClean="0"/>
              <a:t>Reopening of County 7</a:t>
            </a:r>
            <a:r>
              <a:rPr lang="en-GB" sz="1600" baseline="30000" dirty="0" smtClean="0"/>
              <a:t>th</a:t>
            </a:r>
            <a:r>
              <a:rPr lang="en-GB" sz="1600" dirty="0" smtClean="0"/>
              <a:t> theatre</a:t>
            </a:r>
          </a:p>
          <a:p>
            <a:pPr>
              <a:buFont typeface="+mj-lt"/>
              <a:buAutoNum type="arabicPeriod"/>
            </a:pPr>
            <a:r>
              <a:rPr lang="en-GB" sz="1600" dirty="0" smtClean="0"/>
              <a:t>Increase in Non-ICF contracts to free up capacity over winter</a:t>
            </a:r>
          </a:p>
          <a:p>
            <a:pPr>
              <a:buFont typeface="+mj-lt"/>
              <a:buAutoNum type="arabicPeriod"/>
            </a:pPr>
            <a:r>
              <a:rPr lang="en-GB" sz="1600" dirty="0" smtClean="0"/>
              <a:t>Patient validation of waiting list – telephone and </a:t>
            </a:r>
            <a:r>
              <a:rPr lang="en-GB" sz="1600" dirty="0" err="1" smtClean="0"/>
              <a:t>chatbot</a:t>
            </a:r>
            <a:endParaRPr lang="en-GB" sz="1600" dirty="0" smtClean="0"/>
          </a:p>
          <a:p>
            <a:pPr>
              <a:buFont typeface="+mj-lt"/>
              <a:buAutoNum type="arabicPeriod"/>
            </a:pPr>
            <a:r>
              <a:rPr lang="en-GB" sz="1600" dirty="0" smtClean="0"/>
              <a:t>External validators to deep dive 52ww</a:t>
            </a:r>
          </a:p>
          <a:p>
            <a:pPr>
              <a:buFont typeface="+mj-lt"/>
              <a:buAutoNum type="arabicPeriod"/>
            </a:pPr>
            <a:r>
              <a:rPr lang="en-GB" sz="1600" dirty="0" smtClean="0"/>
              <a:t>Extend use of “Luna” validation tool to target validation </a:t>
            </a:r>
          </a:p>
          <a:p>
            <a:pPr>
              <a:buFont typeface="+mj-lt"/>
              <a:buAutoNum type="arabicPeriod"/>
            </a:pPr>
            <a:r>
              <a:rPr lang="en-GB" sz="1600" dirty="0" smtClean="0"/>
              <a:t>Insourcing surgeon &amp; theatre team for high volume low complexity cases</a:t>
            </a:r>
          </a:p>
          <a:p>
            <a:pPr>
              <a:buFont typeface="+mj-lt"/>
              <a:buAutoNum type="arabicPeriod"/>
            </a:pPr>
            <a:r>
              <a:rPr lang="en-GB" sz="1600" dirty="0" smtClean="0"/>
              <a:t>Increased use of advice &amp; guidance to divert patients who don’t need to be referred to secondary care.</a:t>
            </a:r>
          </a:p>
          <a:p>
            <a:pPr>
              <a:buFont typeface="+mj-lt"/>
              <a:buAutoNum type="arabicPeriod"/>
            </a:pPr>
            <a:r>
              <a:rPr lang="en-GB" sz="1600" dirty="0" smtClean="0"/>
              <a:t>Further rollout of PIFU to free up capacity for new outpatient appointments</a:t>
            </a:r>
          </a:p>
          <a:p>
            <a:pPr>
              <a:buFont typeface="+mj-lt"/>
              <a:buAutoNum type="arabicPeriod"/>
            </a:pPr>
            <a:r>
              <a:rPr lang="en-GB" sz="1600" dirty="0" smtClean="0"/>
              <a:t>Contracting resource to scope out potential third party capacity – mutual aid requests</a:t>
            </a:r>
          </a:p>
          <a:p>
            <a:pPr marL="0" indent="0">
              <a:buNone/>
            </a:pPr>
            <a:endParaRPr lang="en-GB" sz="2000" dirty="0" smtClean="0"/>
          </a:p>
          <a:p>
            <a:pPr marL="0" indent="0">
              <a:buNone/>
            </a:pPr>
            <a:endParaRPr lang="en-GB" sz="2000" dirty="0" smtClean="0"/>
          </a:p>
        </p:txBody>
      </p:sp>
      <p:sp>
        <p:nvSpPr>
          <p:cNvPr id="3" name="Slide Number Placeholder 2"/>
          <p:cNvSpPr>
            <a:spLocks noGrp="1"/>
          </p:cNvSpPr>
          <p:nvPr>
            <p:ph type="sldNum" sz="quarter" idx="12"/>
          </p:nvPr>
        </p:nvSpPr>
        <p:spPr/>
        <p:txBody>
          <a:bodyPr/>
          <a:lstStyle/>
          <a:p>
            <a:pPr algn="l"/>
            <a:fld id="{A4BF3DD0-8851-4865-823F-3345F706D858}" type="slidenum">
              <a:rPr lang="en-GB" smtClean="0"/>
              <a:pPr algn="l"/>
              <a:t>1</a:t>
            </a:fld>
            <a:endParaRPr lang="en-GB" dirty="0"/>
          </a:p>
        </p:txBody>
      </p:sp>
      <p:sp>
        <p:nvSpPr>
          <p:cNvPr id="4" name="Rounded Rectangle 3"/>
          <p:cNvSpPr/>
          <p:nvPr/>
        </p:nvSpPr>
        <p:spPr>
          <a:xfrm>
            <a:off x="1007879" y="188640"/>
            <a:ext cx="6048121" cy="288032"/>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smtClean="0"/>
              <a:t>Top 10 High Impact Actions</a:t>
            </a:r>
            <a:endParaRPr lang="en-GB" sz="2000" b="1" dirty="0"/>
          </a:p>
        </p:txBody>
      </p:sp>
    </p:spTree>
    <p:extLst>
      <p:ext uri="{BB962C8B-B14F-4D97-AF65-F5344CB8AC3E}">
        <p14:creationId xmlns:p14="http://schemas.microsoft.com/office/powerpoint/2010/main" val="2982963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GB" sz="1800" dirty="0" smtClean="0"/>
              <a:t>Text message successfully sent to ~3k patients on Plastics FUOPA backlog to validate waiting list. Responses to be analysed this week, will inform decision to roll out to other services and patient cohorts e.g. long RTT waiters. </a:t>
            </a:r>
            <a:r>
              <a:rPr lang="en-GB" sz="1800" i="1" dirty="0" smtClean="0"/>
              <a:t>Specialised Medicine to send next cohort of messages to long RTT waiters</a:t>
            </a:r>
            <a:endParaRPr lang="en-GB" sz="1800" dirty="0" smtClean="0"/>
          </a:p>
          <a:p>
            <a:r>
              <a:rPr lang="en-GB" sz="1800" dirty="0" smtClean="0"/>
              <a:t>Awaiting further instruction as to ISP contracting arrangements 22/23, but early indicators suggest to be rolling forward of arrangements for Q3 2021/22 i.e. IPT contract between CCGs and ISPs. Unsure at this stage what this will look like given switch to ICS in July. </a:t>
            </a:r>
            <a:endParaRPr lang="en-GB" sz="1800" dirty="0" smtClean="0"/>
          </a:p>
          <a:p>
            <a:r>
              <a:rPr lang="en-GB" sz="1800" i="1" dirty="0" smtClean="0"/>
              <a:t>CCG and ISP partners have requested information on what capacity is likely to be required over the next financial year – in development</a:t>
            </a:r>
          </a:p>
          <a:p>
            <a:r>
              <a:rPr lang="en-GB" sz="1800" i="1" dirty="0" smtClean="0"/>
              <a:t>Surgical wards returned to Surgery; increased theatre booking to meet increase in capacity; theatre timetable currently being revised</a:t>
            </a:r>
            <a:endParaRPr lang="en-GB" sz="1800" i="1" dirty="0" smtClean="0"/>
          </a:p>
          <a:p>
            <a:endParaRPr lang="en-GB" sz="1800" dirty="0"/>
          </a:p>
        </p:txBody>
      </p:sp>
      <p:sp>
        <p:nvSpPr>
          <p:cNvPr id="3" name="Slide Number Placeholder 2"/>
          <p:cNvSpPr>
            <a:spLocks noGrp="1"/>
          </p:cNvSpPr>
          <p:nvPr>
            <p:ph type="sldNum" sz="quarter" idx="12"/>
          </p:nvPr>
        </p:nvSpPr>
        <p:spPr/>
        <p:txBody>
          <a:bodyPr/>
          <a:lstStyle/>
          <a:p>
            <a:pPr algn="l"/>
            <a:fld id="{A4BF3DD0-8851-4865-823F-3345F706D858}" type="slidenum">
              <a:rPr lang="en-GB" smtClean="0"/>
              <a:pPr algn="l"/>
              <a:t>2</a:t>
            </a:fld>
            <a:endParaRPr lang="en-GB" dirty="0"/>
          </a:p>
        </p:txBody>
      </p:sp>
      <p:sp>
        <p:nvSpPr>
          <p:cNvPr id="4" name="Rounded Rectangle 3"/>
          <p:cNvSpPr/>
          <p:nvPr/>
        </p:nvSpPr>
        <p:spPr>
          <a:xfrm>
            <a:off x="1115616" y="444386"/>
            <a:ext cx="5814392" cy="288032"/>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smtClean="0">
                <a:solidFill>
                  <a:prstClr val="white"/>
                </a:solidFill>
              </a:rPr>
              <a:t>Other Escalations &amp; Highlights</a:t>
            </a:r>
            <a:endParaRPr lang="en-GB" sz="2000" b="1" dirty="0">
              <a:solidFill>
                <a:prstClr val="white"/>
              </a:solidFill>
            </a:endParaRPr>
          </a:p>
        </p:txBody>
      </p:sp>
    </p:spTree>
    <p:extLst>
      <p:ext uri="{BB962C8B-B14F-4D97-AF65-F5344CB8AC3E}">
        <p14:creationId xmlns:p14="http://schemas.microsoft.com/office/powerpoint/2010/main" val="1857150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ounded Rectangle 52"/>
          <p:cNvSpPr/>
          <p:nvPr/>
        </p:nvSpPr>
        <p:spPr>
          <a:xfrm>
            <a:off x="467545" y="476672"/>
            <a:ext cx="6984775" cy="432048"/>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b="1" dirty="0" smtClean="0"/>
              <a:t>Theatre Recovery Programme – Restoration Roadmap </a:t>
            </a:r>
            <a:r>
              <a:rPr lang="en-GB" sz="1200" b="1" i="1" dirty="0" smtClean="0"/>
              <a:t>(as @19.01.22) </a:t>
            </a:r>
            <a:endParaRPr lang="en-GB" sz="1200" b="1" i="1" dirty="0"/>
          </a:p>
        </p:txBody>
      </p:sp>
      <p:grpSp>
        <p:nvGrpSpPr>
          <p:cNvPr id="3" name="Group 2"/>
          <p:cNvGrpSpPr/>
          <p:nvPr/>
        </p:nvGrpSpPr>
        <p:grpSpPr>
          <a:xfrm>
            <a:off x="323527" y="1457361"/>
            <a:ext cx="6318703" cy="387464"/>
            <a:chOff x="336760" y="1745392"/>
            <a:chExt cx="4083264" cy="387464"/>
          </a:xfrm>
        </p:grpSpPr>
        <p:sp>
          <p:nvSpPr>
            <p:cNvPr id="93" name="OTLSHAPE_TB_00000000000000000000000000000000_ScaleContainer"/>
            <p:cNvSpPr/>
            <p:nvPr>
              <p:custDataLst>
                <p:tags r:id="rId2"/>
              </p:custDataLst>
            </p:nvPr>
          </p:nvSpPr>
          <p:spPr>
            <a:xfrm>
              <a:off x="336760" y="1745392"/>
              <a:ext cx="1152281" cy="387461"/>
            </a:xfrm>
            <a:prstGeom prst="rect">
              <a:avLst/>
            </a:prstGeom>
            <a:solidFill>
              <a:schemeClr val="accent1">
                <a:lumMod val="20000"/>
                <a:lumOff val="80000"/>
              </a:schemeClr>
            </a:solidFill>
            <a:ln>
              <a:solidFill>
                <a:schemeClr val="accent1">
                  <a:lumMod val="50000"/>
                </a:schemeClr>
              </a:solidFill>
            </a:ln>
          </p:spPr>
          <p:txBody>
            <a:bodyPr/>
            <a:lstStyle/>
            <a:p>
              <a:pPr algn="ctr"/>
              <a:r>
                <a:rPr lang="en-GB" sz="1000" b="1" dirty="0" smtClean="0"/>
                <a:t>January 2022</a:t>
              </a:r>
              <a:endParaRPr lang="en-GB" sz="1000" b="1" dirty="0"/>
            </a:p>
          </p:txBody>
        </p:sp>
        <p:sp>
          <p:nvSpPr>
            <p:cNvPr id="95" name="OTLSHAPE_TB_00000000000000000000000000000000_ScaleContainer"/>
            <p:cNvSpPr/>
            <p:nvPr>
              <p:custDataLst>
                <p:tags r:id="rId3"/>
              </p:custDataLst>
            </p:nvPr>
          </p:nvSpPr>
          <p:spPr>
            <a:xfrm>
              <a:off x="1489042" y="1745396"/>
              <a:ext cx="1426244" cy="387460"/>
            </a:xfrm>
            <a:prstGeom prst="rect">
              <a:avLst/>
            </a:prstGeom>
            <a:solidFill>
              <a:schemeClr val="accent2">
                <a:lumMod val="20000"/>
                <a:lumOff val="80000"/>
              </a:schemeClr>
            </a:solidFill>
            <a:ln>
              <a:solidFill>
                <a:schemeClr val="accent2">
                  <a:lumMod val="50000"/>
                </a:schemeClr>
              </a:solidFill>
            </a:ln>
          </p:spPr>
          <p:txBody>
            <a:bodyPr/>
            <a:lstStyle/>
            <a:p>
              <a:pPr algn="ctr"/>
              <a:r>
                <a:rPr lang="en-GB" sz="1000" b="1" dirty="0" smtClean="0"/>
                <a:t>February 2022</a:t>
              </a:r>
              <a:endParaRPr lang="en-GB" sz="1000" b="1" dirty="0"/>
            </a:p>
          </p:txBody>
        </p:sp>
        <p:sp>
          <p:nvSpPr>
            <p:cNvPr id="99" name="OTLSHAPE_TB_00000000000000000000000000000000_ScaleContainer"/>
            <p:cNvSpPr/>
            <p:nvPr>
              <p:custDataLst>
                <p:tags r:id="rId4"/>
              </p:custDataLst>
            </p:nvPr>
          </p:nvSpPr>
          <p:spPr>
            <a:xfrm>
              <a:off x="2915286" y="1745396"/>
              <a:ext cx="1504738" cy="387459"/>
            </a:xfrm>
            <a:prstGeom prst="rect">
              <a:avLst/>
            </a:prstGeom>
            <a:solidFill>
              <a:schemeClr val="accent3">
                <a:lumMod val="20000"/>
                <a:lumOff val="80000"/>
              </a:schemeClr>
            </a:solidFill>
            <a:ln>
              <a:solidFill>
                <a:schemeClr val="accent3">
                  <a:lumMod val="50000"/>
                </a:schemeClr>
              </a:solidFill>
            </a:ln>
          </p:spPr>
          <p:txBody>
            <a:bodyPr/>
            <a:lstStyle/>
            <a:p>
              <a:pPr algn="ctr"/>
              <a:r>
                <a:rPr lang="en-GB" sz="1000" b="1" dirty="0" smtClean="0"/>
                <a:t>March 2022</a:t>
              </a:r>
              <a:endParaRPr lang="en-GB" sz="1000" b="1" dirty="0"/>
            </a:p>
          </p:txBody>
        </p:sp>
      </p:grpSp>
      <p:cxnSp>
        <p:nvCxnSpPr>
          <p:cNvPr id="73" name="Straight Connector 72"/>
          <p:cNvCxnSpPr/>
          <p:nvPr/>
        </p:nvCxnSpPr>
        <p:spPr>
          <a:xfrm>
            <a:off x="2045467" y="2395560"/>
            <a:ext cx="0" cy="374441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7" name="Rounded Rectangle 16"/>
          <p:cNvSpPr/>
          <p:nvPr/>
        </p:nvSpPr>
        <p:spPr>
          <a:xfrm>
            <a:off x="2123728" y="2708920"/>
            <a:ext cx="1190836" cy="698660"/>
          </a:xfrm>
          <a:prstGeom prst="roundRect">
            <a:avLst/>
          </a:prstGeom>
          <a:solidFill>
            <a:schemeClr val="accent2">
              <a:lumMod val="20000"/>
              <a:lumOff val="8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smtClean="0">
                <a:solidFill>
                  <a:schemeClr val="tx1"/>
                </a:solidFill>
              </a:rPr>
              <a:t>W/C 07.02.22 </a:t>
            </a:r>
            <a:r>
              <a:rPr lang="en-GB" sz="900" dirty="0" smtClean="0">
                <a:solidFill>
                  <a:schemeClr val="tx1"/>
                </a:solidFill>
              </a:rPr>
              <a:t>Reinstate Forward Loading  </a:t>
            </a:r>
            <a:endParaRPr lang="en-GB" sz="900" dirty="0">
              <a:solidFill>
                <a:schemeClr val="tx1"/>
              </a:solidFill>
            </a:endParaRPr>
          </a:p>
        </p:txBody>
      </p:sp>
      <p:sp>
        <p:nvSpPr>
          <p:cNvPr id="83" name="Rounded Rectangle 82"/>
          <p:cNvSpPr/>
          <p:nvPr/>
        </p:nvSpPr>
        <p:spPr>
          <a:xfrm>
            <a:off x="513696" y="2720222"/>
            <a:ext cx="1190836" cy="68735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smtClean="0"/>
              <a:t>W/C 31.01.22</a:t>
            </a:r>
          </a:p>
          <a:p>
            <a:pPr algn="ctr"/>
            <a:r>
              <a:rPr lang="en-GB" sz="900" dirty="0" smtClean="0"/>
              <a:t>County 6</a:t>
            </a:r>
            <a:r>
              <a:rPr lang="en-GB" sz="900" baseline="30000" dirty="0" smtClean="0"/>
              <a:t>th</a:t>
            </a:r>
            <a:r>
              <a:rPr lang="en-GB" sz="900" dirty="0" smtClean="0"/>
              <a:t> Theatre</a:t>
            </a:r>
          </a:p>
        </p:txBody>
      </p:sp>
      <p:sp>
        <p:nvSpPr>
          <p:cNvPr id="84" name="Rounded Rectangle 83"/>
          <p:cNvSpPr/>
          <p:nvPr/>
        </p:nvSpPr>
        <p:spPr>
          <a:xfrm>
            <a:off x="2555776" y="4790264"/>
            <a:ext cx="1190837" cy="582952"/>
          </a:xfrm>
          <a:prstGeom prst="roundRect">
            <a:avLst/>
          </a:prstGeom>
          <a:solidFill>
            <a:schemeClr val="accent2">
              <a:lumMod val="20000"/>
              <a:lumOff val="8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smtClean="0">
                <a:solidFill>
                  <a:schemeClr val="tx1"/>
                </a:solidFill>
              </a:rPr>
              <a:t>W/C 14.02.22 </a:t>
            </a:r>
            <a:r>
              <a:rPr lang="en-GB" sz="900" dirty="0" smtClean="0">
                <a:solidFill>
                  <a:schemeClr val="tx1"/>
                </a:solidFill>
              </a:rPr>
              <a:t>Reinstate TPG &amp; Utilisation</a:t>
            </a:r>
          </a:p>
        </p:txBody>
      </p:sp>
      <p:sp>
        <p:nvSpPr>
          <p:cNvPr id="85" name="Rounded Rectangle 84"/>
          <p:cNvSpPr/>
          <p:nvPr/>
        </p:nvSpPr>
        <p:spPr>
          <a:xfrm>
            <a:off x="3093132" y="5445224"/>
            <a:ext cx="1190836" cy="583250"/>
          </a:xfrm>
          <a:prstGeom prst="roundRect">
            <a:avLst/>
          </a:prstGeom>
          <a:solidFill>
            <a:schemeClr val="accent2">
              <a:lumMod val="20000"/>
              <a:lumOff val="8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smtClean="0">
                <a:solidFill>
                  <a:schemeClr val="tx1"/>
                </a:solidFill>
              </a:rPr>
              <a:t>W/C 21.02.22</a:t>
            </a:r>
          </a:p>
          <a:p>
            <a:pPr algn="ctr"/>
            <a:r>
              <a:rPr lang="en-GB" sz="900" dirty="0" smtClean="0">
                <a:solidFill>
                  <a:schemeClr val="tx1"/>
                </a:solidFill>
              </a:rPr>
              <a:t>Cease Prioritisation meeting </a:t>
            </a:r>
          </a:p>
        </p:txBody>
      </p:sp>
      <p:cxnSp>
        <p:nvCxnSpPr>
          <p:cNvPr id="86" name="Straight Connector 85"/>
          <p:cNvCxnSpPr/>
          <p:nvPr/>
        </p:nvCxnSpPr>
        <p:spPr>
          <a:xfrm>
            <a:off x="4319972" y="2420888"/>
            <a:ext cx="36004" cy="395325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7" name="Rounded Rectangle 86"/>
          <p:cNvSpPr/>
          <p:nvPr/>
        </p:nvSpPr>
        <p:spPr>
          <a:xfrm>
            <a:off x="2555776" y="4149079"/>
            <a:ext cx="1190836" cy="558410"/>
          </a:xfrm>
          <a:prstGeom prst="roundRect">
            <a:avLst/>
          </a:prstGeom>
          <a:solidFill>
            <a:schemeClr val="accent2">
              <a:lumMod val="20000"/>
              <a:lumOff val="8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smtClean="0">
                <a:solidFill>
                  <a:schemeClr val="tx1"/>
                </a:solidFill>
              </a:rPr>
              <a:t>W/C 14.02.22 </a:t>
            </a:r>
          </a:p>
          <a:p>
            <a:pPr algn="ctr"/>
            <a:r>
              <a:rPr lang="en-GB" sz="900" dirty="0" smtClean="0">
                <a:solidFill>
                  <a:schemeClr val="tx1"/>
                </a:solidFill>
              </a:rPr>
              <a:t>T&amp;O Weekend County sessions start (18wks)</a:t>
            </a:r>
            <a:endParaRPr lang="en-GB" sz="900" dirty="0">
              <a:solidFill>
                <a:schemeClr val="tx1"/>
              </a:solidFill>
            </a:endParaRPr>
          </a:p>
        </p:txBody>
      </p:sp>
      <p:sp>
        <p:nvSpPr>
          <p:cNvPr id="115" name="Rounded Rectangle 114"/>
          <p:cNvSpPr/>
          <p:nvPr/>
        </p:nvSpPr>
        <p:spPr>
          <a:xfrm>
            <a:off x="4427984" y="2708921"/>
            <a:ext cx="1190836" cy="720079"/>
          </a:xfrm>
          <a:prstGeom prst="roundRec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smtClean="0">
                <a:solidFill>
                  <a:schemeClr val="tx1"/>
                </a:solidFill>
              </a:rPr>
              <a:t>W/C 07.03.22</a:t>
            </a:r>
          </a:p>
          <a:p>
            <a:pPr algn="ctr"/>
            <a:r>
              <a:rPr lang="en-GB" sz="900" b="1" dirty="0" smtClean="0">
                <a:solidFill>
                  <a:schemeClr val="tx1"/>
                </a:solidFill>
              </a:rPr>
              <a:t>Reinstate Th11</a:t>
            </a:r>
          </a:p>
        </p:txBody>
      </p:sp>
      <p:sp>
        <p:nvSpPr>
          <p:cNvPr id="120" name="OTLSHAPE_TB_00000000000000000000000000000000_ScaleContainer"/>
          <p:cNvSpPr/>
          <p:nvPr>
            <p:custDataLst>
              <p:tags r:id="rId1"/>
            </p:custDataLst>
          </p:nvPr>
        </p:nvSpPr>
        <p:spPr>
          <a:xfrm>
            <a:off x="6588224" y="1457365"/>
            <a:ext cx="2016223" cy="387459"/>
          </a:xfrm>
          <a:prstGeom prst="rect">
            <a:avLst/>
          </a:prstGeom>
          <a:solidFill>
            <a:schemeClr val="accent4">
              <a:lumMod val="20000"/>
              <a:lumOff val="80000"/>
            </a:schemeClr>
          </a:solidFill>
          <a:ln>
            <a:solidFill>
              <a:schemeClr val="accent4">
                <a:lumMod val="50000"/>
              </a:schemeClr>
            </a:solidFill>
          </a:ln>
        </p:spPr>
        <p:txBody>
          <a:bodyPr/>
          <a:lstStyle/>
          <a:p>
            <a:pPr algn="ctr"/>
            <a:r>
              <a:rPr lang="en-GB" sz="1000" b="1" dirty="0" smtClean="0"/>
              <a:t>April 2022 </a:t>
            </a:r>
            <a:endParaRPr lang="en-GB" sz="1000" b="1" dirty="0"/>
          </a:p>
        </p:txBody>
      </p:sp>
      <p:cxnSp>
        <p:nvCxnSpPr>
          <p:cNvPr id="121" name="Straight Connector 120"/>
          <p:cNvCxnSpPr/>
          <p:nvPr/>
        </p:nvCxnSpPr>
        <p:spPr>
          <a:xfrm>
            <a:off x="6624228" y="2492896"/>
            <a:ext cx="36004" cy="395325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22" name="Rounded Rectangle 121"/>
          <p:cNvSpPr/>
          <p:nvPr/>
        </p:nvSpPr>
        <p:spPr>
          <a:xfrm>
            <a:off x="2555776" y="3501008"/>
            <a:ext cx="1176472" cy="558410"/>
          </a:xfrm>
          <a:prstGeom prst="roundRect">
            <a:avLst/>
          </a:prstGeom>
          <a:solidFill>
            <a:schemeClr val="accent2">
              <a:lumMod val="20000"/>
              <a:lumOff val="8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schemeClr val="tx1"/>
                </a:solidFill>
              </a:rPr>
              <a:t>W/C 14.02.22</a:t>
            </a:r>
          </a:p>
          <a:p>
            <a:pPr algn="ctr"/>
            <a:r>
              <a:rPr lang="en-GB" sz="900" b="1" dirty="0">
                <a:solidFill>
                  <a:schemeClr val="tx1"/>
                </a:solidFill>
              </a:rPr>
              <a:t>Reinstate </a:t>
            </a:r>
            <a:r>
              <a:rPr lang="en-GB" sz="900" b="1" dirty="0" err="1">
                <a:solidFill>
                  <a:schemeClr val="tx1"/>
                </a:solidFill>
              </a:rPr>
              <a:t>Th</a:t>
            </a:r>
            <a:r>
              <a:rPr lang="en-GB" sz="900" b="1" dirty="0">
                <a:solidFill>
                  <a:schemeClr val="tx1"/>
                </a:solidFill>
              </a:rPr>
              <a:t> 32</a:t>
            </a:r>
          </a:p>
        </p:txBody>
      </p:sp>
      <p:sp>
        <p:nvSpPr>
          <p:cNvPr id="123" name="Rounded Rectangle 122"/>
          <p:cNvSpPr/>
          <p:nvPr/>
        </p:nvSpPr>
        <p:spPr>
          <a:xfrm>
            <a:off x="7291225" y="4797152"/>
            <a:ext cx="1169207" cy="576064"/>
          </a:xfrm>
          <a:prstGeom prst="roundRect">
            <a:avLst/>
          </a:prstGeom>
          <a:solidFill>
            <a:schemeClr val="accent4">
              <a:lumMod val="20000"/>
              <a:lumOff val="8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schemeClr val="tx1"/>
                </a:solidFill>
              </a:rPr>
              <a:t>W/C </a:t>
            </a:r>
            <a:r>
              <a:rPr lang="en-GB" sz="900" b="1" dirty="0" smtClean="0">
                <a:solidFill>
                  <a:schemeClr val="tx1"/>
                </a:solidFill>
              </a:rPr>
              <a:t>11.04.22</a:t>
            </a:r>
            <a:endParaRPr lang="en-GB" sz="900" b="1" dirty="0">
              <a:solidFill>
                <a:schemeClr val="tx1"/>
              </a:solidFill>
            </a:endParaRPr>
          </a:p>
          <a:p>
            <a:pPr algn="ctr"/>
            <a:r>
              <a:rPr lang="en-GB" sz="900" b="1" dirty="0">
                <a:solidFill>
                  <a:schemeClr val="tx1"/>
                </a:solidFill>
              </a:rPr>
              <a:t>Reinstate </a:t>
            </a:r>
            <a:r>
              <a:rPr lang="en-GB" sz="900" b="1" dirty="0" err="1">
                <a:solidFill>
                  <a:schemeClr val="tx1"/>
                </a:solidFill>
              </a:rPr>
              <a:t>Th</a:t>
            </a:r>
            <a:r>
              <a:rPr lang="en-GB" sz="900" b="1" dirty="0">
                <a:solidFill>
                  <a:schemeClr val="tx1"/>
                </a:solidFill>
              </a:rPr>
              <a:t> 28</a:t>
            </a:r>
          </a:p>
        </p:txBody>
      </p:sp>
      <p:sp>
        <p:nvSpPr>
          <p:cNvPr id="126" name="Rounded Rectangle 125"/>
          <p:cNvSpPr/>
          <p:nvPr/>
        </p:nvSpPr>
        <p:spPr>
          <a:xfrm>
            <a:off x="7283960" y="4142192"/>
            <a:ext cx="1176472" cy="582952"/>
          </a:xfrm>
          <a:prstGeom prst="roundRect">
            <a:avLst/>
          </a:prstGeom>
          <a:solidFill>
            <a:schemeClr val="accent4">
              <a:lumMod val="20000"/>
              <a:lumOff val="8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schemeClr val="tx1"/>
                </a:solidFill>
              </a:rPr>
              <a:t>W/C </a:t>
            </a:r>
            <a:r>
              <a:rPr lang="en-GB" sz="900" b="1" dirty="0" smtClean="0">
                <a:solidFill>
                  <a:schemeClr val="tx1"/>
                </a:solidFill>
              </a:rPr>
              <a:t>11.04.22</a:t>
            </a:r>
            <a:endParaRPr lang="en-GB" sz="900" b="1" dirty="0">
              <a:solidFill>
                <a:schemeClr val="tx1"/>
              </a:solidFill>
            </a:endParaRPr>
          </a:p>
          <a:p>
            <a:pPr algn="ctr"/>
            <a:r>
              <a:rPr lang="en-GB" sz="900" b="1" dirty="0">
                <a:solidFill>
                  <a:schemeClr val="tx1"/>
                </a:solidFill>
              </a:rPr>
              <a:t>Reinstate </a:t>
            </a:r>
            <a:r>
              <a:rPr lang="en-GB" sz="900" b="1" dirty="0" err="1">
                <a:solidFill>
                  <a:schemeClr val="tx1"/>
                </a:solidFill>
              </a:rPr>
              <a:t>Th</a:t>
            </a:r>
            <a:r>
              <a:rPr lang="en-GB" sz="900" b="1" dirty="0">
                <a:solidFill>
                  <a:schemeClr val="tx1"/>
                </a:solidFill>
              </a:rPr>
              <a:t> 29</a:t>
            </a:r>
          </a:p>
        </p:txBody>
      </p:sp>
      <p:sp>
        <p:nvSpPr>
          <p:cNvPr id="127" name="Rounded Rectangle 126"/>
          <p:cNvSpPr/>
          <p:nvPr/>
        </p:nvSpPr>
        <p:spPr>
          <a:xfrm>
            <a:off x="6732240" y="2708920"/>
            <a:ext cx="1190836" cy="720080"/>
          </a:xfrm>
          <a:prstGeom prst="roundRect">
            <a:avLst/>
          </a:prstGeom>
          <a:solidFill>
            <a:schemeClr val="accent4">
              <a:lumMod val="20000"/>
              <a:lumOff val="8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b="1" dirty="0" smtClean="0">
              <a:solidFill>
                <a:schemeClr val="tx1"/>
              </a:solidFill>
            </a:endParaRPr>
          </a:p>
          <a:p>
            <a:pPr algn="ctr"/>
            <a:r>
              <a:rPr lang="en-GB" sz="900" b="1" dirty="0" smtClean="0">
                <a:solidFill>
                  <a:schemeClr val="tx1"/>
                </a:solidFill>
              </a:rPr>
              <a:t>W/C 04.04.22</a:t>
            </a:r>
          </a:p>
          <a:p>
            <a:pPr algn="ctr"/>
            <a:r>
              <a:rPr lang="en-GB" sz="900" dirty="0" smtClean="0">
                <a:solidFill>
                  <a:schemeClr val="tx1"/>
                </a:solidFill>
              </a:rPr>
              <a:t>County 7</a:t>
            </a:r>
            <a:r>
              <a:rPr lang="en-GB" sz="900" baseline="30000" dirty="0" smtClean="0">
                <a:solidFill>
                  <a:schemeClr val="tx1"/>
                </a:solidFill>
              </a:rPr>
              <a:t>th</a:t>
            </a:r>
            <a:r>
              <a:rPr lang="en-GB" sz="900" dirty="0" smtClean="0">
                <a:solidFill>
                  <a:schemeClr val="tx1"/>
                </a:solidFill>
              </a:rPr>
              <a:t> Theatre</a:t>
            </a:r>
          </a:p>
          <a:p>
            <a:pPr algn="ctr"/>
            <a:endParaRPr lang="en-GB" sz="1050" dirty="0"/>
          </a:p>
        </p:txBody>
      </p:sp>
      <p:sp>
        <p:nvSpPr>
          <p:cNvPr id="129" name="Rounded Rectangle 128"/>
          <p:cNvSpPr/>
          <p:nvPr/>
        </p:nvSpPr>
        <p:spPr>
          <a:xfrm>
            <a:off x="7283961" y="3501008"/>
            <a:ext cx="1176472" cy="558410"/>
          </a:xfrm>
          <a:prstGeom prst="roundRect">
            <a:avLst/>
          </a:prstGeom>
          <a:solidFill>
            <a:schemeClr val="accent4">
              <a:lumMod val="20000"/>
              <a:lumOff val="8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smtClean="0">
                <a:solidFill>
                  <a:schemeClr val="tx1"/>
                </a:solidFill>
              </a:rPr>
              <a:t>W/C 11.04.22</a:t>
            </a:r>
          </a:p>
          <a:p>
            <a:pPr algn="ctr"/>
            <a:r>
              <a:rPr lang="en-GB" sz="900" dirty="0" smtClean="0">
                <a:solidFill>
                  <a:schemeClr val="tx1"/>
                </a:solidFill>
              </a:rPr>
              <a:t>Launch Robotic Suite </a:t>
            </a:r>
          </a:p>
        </p:txBody>
      </p:sp>
      <p:sp>
        <p:nvSpPr>
          <p:cNvPr id="32" name="Rounded Rectangle 31"/>
          <p:cNvSpPr/>
          <p:nvPr/>
        </p:nvSpPr>
        <p:spPr>
          <a:xfrm>
            <a:off x="2416912" y="1988840"/>
            <a:ext cx="1460387" cy="522798"/>
          </a:xfrm>
          <a:prstGeom prst="roundRect">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b="1" dirty="0" smtClean="0">
                <a:solidFill>
                  <a:schemeClr val="bg1"/>
                </a:solidFill>
              </a:rPr>
              <a:t>14 sessions </a:t>
            </a:r>
          </a:p>
          <a:p>
            <a:pPr algn="ctr"/>
            <a:r>
              <a:rPr lang="en-GB" sz="1050" b="1" dirty="0" smtClean="0">
                <a:solidFill>
                  <a:schemeClr val="bg1"/>
                </a:solidFill>
              </a:rPr>
              <a:t>Saturday -Sunday</a:t>
            </a:r>
            <a:endParaRPr lang="en-GB" sz="900" dirty="0">
              <a:solidFill>
                <a:schemeClr val="bg1"/>
              </a:solidFill>
            </a:endParaRPr>
          </a:p>
        </p:txBody>
      </p:sp>
      <p:sp>
        <p:nvSpPr>
          <p:cNvPr id="33" name="Rounded Rectangle 32"/>
          <p:cNvSpPr/>
          <p:nvPr/>
        </p:nvSpPr>
        <p:spPr>
          <a:xfrm>
            <a:off x="395537" y="1988840"/>
            <a:ext cx="1460386" cy="522798"/>
          </a:xfrm>
          <a:prstGeom prst="round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b="1" dirty="0" smtClean="0"/>
              <a:t>10 sessions </a:t>
            </a:r>
          </a:p>
          <a:p>
            <a:pPr algn="ctr"/>
            <a:r>
              <a:rPr lang="en-GB" sz="1050" b="1" dirty="0" smtClean="0"/>
              <a:t>Monday – Friday </a:t>
            </a:r>
            <a:endParaRPr lang="en-GB" sz="1050" dirty="0" smtClean="0"/>
          </a:p>
        </p:txBody>
      </p:sp>
      <p:sp>
        <p:nvSpPr>
          <p:cNvPr id="34" name="Rounded Rectangle 33"/>
          <p:cNvSpPr/>
          <p:nvPr/>
        </p:nvSpPr>
        <p:spPr>
          <a:xfrm>
            <a:off x="4705902" y="1988840"/>
            <a:ext cx="1460387" cy="558410"/>
          </a:xfrm>
          <a:prstGeom prst="roundRect">
            <a:avLst/>
          </a:prstGeom>
          <a:solidFill>
            <a:schemeClr val="accent3">
              <a:lumMod val="5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b="1" dirty="0" smtClean="0">
                <a:solidFill>
                  <a:schemeClr val="bg1"/>
                </a:solidFill>
              </a:rPr>
              <a:t>20 sessions </a:t>
            </a:r>
          </a:p>
          <a:p>
            <a:pPr algn="ctr"/>
            <a:r>
              <a:rPr lang="en-GB" sz="1050" b="1" dirty="0" smtClean="0">
                <a:solidFill>
                  <a:schemeClr val="bg1"/>
                </a:solidFill>
              </a:rPr>
              <a:t>Monday – Friday </a:t>
            </a:r>
            <a:endParaRPr lang="en-GB" sz="900" dirty="0">
              <a:solidFill>
                <a:schemeClr val="bg1"/>
              </a:solidFill>
            </a:endParaRPr>
          </a:p>
        </p:txBody>
      </p:sp>
      <p:sp>
        <p:nvSpPr>
          <p:cNvPr id="35" name="Rounded Rectangle 34"/>
          <p:cNvSpPr/>
          <p:nvPr/>
        </p:nvSpPr>
        <p:spPr>
          <a:xfrm>
            <a:off x="7000045" y="1988840"/>
            <a:ext cx="1460387" cy="558410"/>
          </a:xfrm>
          <a:prstGeom prst="roundRect">
            <a:avLst/>
          </a:prstGeom>
          <a:solidFill>
            <a:schemeClr val="accent4">
              <a:lumMod val="5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b="1" dirty="0">
                <a:solidFill>
                  <a:schemeClr val="bg1"/>
                </a:solidFill>
              </a:rPr>
              <a:t>3</a:t>
            </a:r>
            <a:r>
              <a:rPr lang="en-GB" sz="1050" b="1" dirty="0" smtClean="0">
                <a:solidFill>
                  <a:schemeClr val="bg1"/>
                </a:solidFill>
              </a:rPr>
              <a:t>0 sessions </a:t>
            </a:r>
          </a:p>
          <a:p>
            <a:pPr algn="ctr"/>
            <a:r>
              <a:rPr lang="en-GB" sz="1050" b="1" dirty="0" smtClean="0">
                <a:solidFill>
                  <a:schemeClr val="bg1"/>
                </a:solidFill>
              </a:rPr>
              <a:t>Monday – Friday </a:t>
            </a:r>
            <a:endParaRPr lang="en-GB" sz="900" dirty="0">
              <a:solidFill>
                <a:schemeClr val="bg1"/>
              </a:solidFill>
            </a:endParaRPr>
          </a:p>
        </p:txBody>
      </p:sp>
      <p:sp>
        <p:nvSpPr>
          <p:cNvPr id="27" name="Rounded Rectangle 26"/>
          <p:cNvSpPr/>
          <p:nvPr/>
        </p:nvSpPr>
        <p:spPr>
          <a:xfrm>
            <a:off x="4847859" y="3501008"/>
            <a:ext cx="1176472" cy="558410"/>
          </a:xfrm>
          <a:prstGeom prst="roundRec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a:solidFill>
                  <a:schemeClr val="tx1"/>
                </a:solidFill>
              </a:rPr>
              <a:t>W/C </a:t>
            </a:r>
            <a:r>
              <a:rPr lang="en-GB" sz="900" b="1" dirty="0" smtClean="0">
                <a:solidFill>
                  <a:schemeClr val="tx1"/>
                </a:solidFill>
              </a:rPr>
              <a:t>14.03.22</a:t>
            </a:r>
            <a:endParaRPr lang="en-GB" sz="900" b="1" dirty="0">
              <a:solidFill>
                <a:schemeClr val="tx1"/>
              </a:solidFill>
            </a:endParaRPr>
          </a:p>
          <a:p>
            <a:pPr algn="ctr"/>
            <a:r>
              <a:rPr lang="en-GB" sz="900" b="1" dirty="0">
                <a:solidFill>
                  <a:schemeClr val="tx1"/>
                </a:solidFill>
              </a:rPr>
              <a:t>Reinstate </a:t>
            </a:r>
            <a:r>
              <a:rPr lang="en-GB" sz="900" b="1" dirty="0" err="1">
                <a:solidFill>
                  <a:schemeClr val="tx1"/>
                </a:solidFill>
              </a:rPr>
              <a:t>Th</a:t>
            </a:r>
            <a:r>
              <a:rPr lang="en-GB" sz="900" b="1" dirty="0">
                <a:solidFill>
                  <a:schemeClr val="tx1"/>
                </a:solidFill>
              </a:rPr>
              <a:t> </a:t>
            </a:r>
            <a:r>
              <a:rPr lang="en-GB" sz="900" b="1" dirty="0" smtClean="0">
                <a:solidFill>
                  <a:schemeClr val="tx1"/>
                </a:solidFill>
              </a:rPr>
              <a:t>12</a:t>
            </a:r>
            <a:endParaRPr lang="en-GB" sz="900" b="1" dirty="0">
              <a:solidFill>
                <a:schemeClr val="tx1"/>
              </a:solidFill>
            </a:endParaRPr>
          </a:p>
        </p:txBody>
      </p:sp>
    </p:spTree>
    <p:extLst>
      <p:ext uri="{BB962C8B-B14F-4D97-AF65-F5344CB8AC3E}">
        <p14:creationId xmlns:p14="http://schemas.microsoft.com/office/powerpoint/2010/main" val="178811063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OTLMARKERSHAPE" val="OTL"/>
</p:tagLst>
</file>

<file path=ppt/tags/tag2.xml><?xml version="1.0" encoding="utf-8"?>
<p:tagLst xmlns:a="http://schemas.openxmlformats.org/drawingml/2006/main" xmlns:r="http://schemas.openxmlformats.org/officeDocument/2006/relationships" xmlns:p="http://schemas.openxmlformats.org/presentationml/2006/main">
  <p:tag name="OTLMARKERSHAPE" val="OTL"/>
</p:tagLst>
</file>

<file path=ppt/tags/tag3.xml><?xml version="1.0" encoding="utf-8"?>
<p:tagLst xmlns:a="http://schemas.openxmlformats.org/drawingml/2006/main" xmlns:r="http://schemas.openxmlformats.org/officeDocument/2006/relationships" xmlns:p="http://schemas.openxmlformats.org/presentationml/2006/main">
  <p:tag name="OTLMARKERSHAPE" val="OTL"/>
</p:tagLst>
</file>

<file path=ppt/tags/tag4.xml><?xml version="1.0" encoding="utf-8"?>
<p:tagLst xmlns:a="http://schemas.openxmlformats.org/drawingml/2006/main" xmlns:r="http://schemas.openxmlformats.org/officeDocument/2006/relationships" xmlns:p="http://schemas.openxmlformats.org/presentationml/2006/main">
  <p:tag name="OTLMARKERSHAPE" val="OTL"/>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363</Words>
  <Application>Microsoft Office PowerPoint</Application>
  <PresentationFormat>On-screen Show (4:3)</PresentationFormat>
  <Paragraphs>54</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University Hospitals of North Midlands NHS Trust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perkss90</dc:creator>
  <cp:lastModifiedBy>perkss90</cp:lastModifiedBy>
  <cp:revision>3</cp:revision>
  <dcterms:created xsi:type="dcterms:W3CDTF">2022-02-04T10:25:11Z</dcterms:created>
  <dcterms:modified xsi:type="dcterms:W3CDTF">2022-02-04T10:35:26Z</dcterms:modified>
</cp:coreProperties>
</file>