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Lst>
  <p:notesMasterIdLst>
    <p:notesMasterId r:id="rId17"/>
  </p:notesMasterIdLst>
  <p:sldIdLst>
    <p:sldId id="532" r:id="rId5"/>
    <p:sldId id="531" r:id="rId6"/>
    <p:sldId id="519" r:id="rId7"/>
    <p:sldId id="520" r:id="rId8"/>
    <p:sldId id="521" r:id="rId9"/>
    <p:sldId id="522" r:id="rId10"/>
    <p:sldId id="523" r:id="rId11"/>
    <p:sldId id="525" r:id="rId12"/>
    <p:sldId id="530" r:id="rId13"/>
    <p:sldId id="533" r:id="rId14"/>
    <p:sldId id="529" r:id="rId15"/>
    <p:sldId id="528"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54"/>
    <a:srgbClr val="004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162985EC-2E87-4C95-BABA-8218237A2F91}" type="datetimeFigureOut">
              <a:rPr lang="en-GB" smtClean="0"/>
              <a:t>11/08/2017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D4AC94B3-27AC-41AC-9E23-3DE3993B1F91}" type="slidenum">
              <a:rPr lang="en-GB" smtClean="0"/>
              <a:t>‹#›</a:t>
            </a:fld>
            <a:endParaRPr lang="en-GB"/>
          </a:p>
        </p:txBody>
      </p:sp>
    </p:spTree>
    <p:extLst>
      <p:ext uri="{BB962C8B-B14F-4D97-AF65-F5344CB8AC3E}">
        <p14:creationId xmlns:p14="http://schemas.microsoft.com/office/powerpoint/2010/main" val="278563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Tree>
    <p:extLst>
      <p:ext uri="{BB962C8B-B14F-4D97-AF65-F5344CB8AC3E}">
        <p14:creationId xmlns:p14="http://schemas.microsoft.com/office/powerpoint/2010/main" val="644500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TOP TIP –</a:t>
            </a:r>
            <a:r>
              <a:rPr lang="en-GB" baseline="0"/>
              <a:t> if the clothes are soiled, put in a bag or the clothes to be returned in. </a:t>
            </a:r>
            <a:endParaRPr lang="en-GB"/>
          </a:p>
        </p:txBody>
      </p:sp>
      <p:sp>
        <p:nvSpPr>
          <p:cNvPr id="4" name="Slide Number Placeholder 3"/>
          <p:cNvSpPr>
            <a:spLocks noGrp="1"/>
          </p:cNvSpPr>
          <p:nvPr>
            <p:ph type="sldNum" sz="quarter" idx="10"/>
          </p:nvPr>
        </p:nvSpPr>
        <p:spPr/>
        <p:txBody>
          <a:bodyPr/>
          <a:lstStyle/>
          <a:p>
            <a:fld id="{D4AC94B3-27AC-41AC-9E23-3DE3993B1F91}" type="slidenum">
              <a:rPr lang="en-GB" smtClean="0"/>
              <a:t>8</a:t>
            </a:fld>
            <a:endParaRPr lang="en-GB"/>
          </a:p>
        </p:txBody>
      </p:sp>
    </p:spTree>
    <p:extLst>
      <p:ext uri="{BB962C8B-B14F-4D97-AF65-F5344CB8AC3E}">
        <p14:creationId xmlns:p14="http://schemas.microsoft.com/office/powerpoint/2010/main" val="4073184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DD3990-176E-44B3-884E-DF05F84991A5}" type="datetimeFigureOut">
              <a:rPr lang="en-GB" smtClean="0">
                <a:solidFill>
                  <a:prstClr val="black">
                    <a:tint val="75000"/>
                  </a:prstClr>
                </a:solidFill>
              </a: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3ABC169-9AF3-4E1F-8C29-E1760EDF44FE}"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00650"/>
            <a:ext cx="9144000" cy="863660"/>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b="7122"/>
          <a:stretch/>
        </p:blipFill>
        <p:spPr>
          <a:xfrm>
            <a:off x="3635896" y="537847"/>
            <a:ext cx="1413035" cy="874929"/>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83568" y="537847"/>
            <a:ext cx="1408531" cy="874929"/>
          </a:xfrm>
          <a:prstGeom prst="rect">
            <a:avLst/>
          </a:prstGeom>
        </p:spPr>
      </p:pic>
      <p:pic>
        <p:nvPicPr>
          <p:cNvPr id="10" name="Picture 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868144" y="549254"/>
            <a:ext cx="2580695" cy="708673"/>
          </a:xfrm>
          <a:prstGeom prst="rect">
            <a:avLst/>
          </a:prstGeom>
        </p:spPr>
      </p:pic>
    </p:spTree>
    <p:extLst>
      <p:ext uri="{BB962C8B-B14F-4D97-AF65-F5344CB8AC3E}">
        <p14:creationId xmlns:p14="http://schemas.microsoft.com/office/powerpoint/2010/main" val="3765589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resentation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lvl1pPr>
              <a:defRPr sz="3600" b="1"/>
            </a:lvl1pPr>
          </a:lstStyle>
          <a:p>
            <a:r>
              <a:rPr lang="en-US"/>
              <a:t>Click to edit Master title style</a:t>
            </a:r>
            <a:endParaRPr lang="en-GB"/>
          </a:p>
        </p:txBody>
      </p:sp>
      <p:sp>
        <p:nvSpPr>
          <p:cNvPr id="3" name="Content Placeholder 2"/>
          <p:cNvSpPr>
            <a:spLocks noGrp="1"/>
          </p:cNvSpPr>
          <p:nvPr>
            <p:ph idx="1"/>
          </p:nvPr>
        </p:nvSpPr>
        <p:spPr>
          <a:xfrm>
            <a:off x="457200" y="1124744"/>
            <a:ext cx="8229600" cy="51125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DD3990-176E-44B3-884E-DF05F84991A5}" type="datetimeFigureOut">
              <a:rPr lang="en-GB" smtClean="0">
                <a:solidFill>
                  <a:prstClr val="black">
                    <a:tint val="75000"/>
                  </a:prstClr>
                </a:solidFill>
              </a:rPr>
              <a:pPr/>
              <a:t>11/08/2017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3ABC169-9AF3-4E1F-8C29-E1760EDF44FE}"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32480"/>
            <a:ext cx="9144000" cy="431830"/>
          </a:xfrm>
          <a:prstGeom prst="rect">
            <a:avLst/>
          </a:prstGeom>
        </p:spPr>
      </p:pic>
    </p:spTree>
    <p:extLst>
      <p:ext uri="{BB962C8B-B14F-4D97-AF65-F5344CB8AC3E}">
        <p14:creationId xmlns:p14="http://schemas.microsoft.com/office/powerpoint/2010/main" val="725378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00650"/>
            <a:ext cx="9144000" cy="863660"/>
          </a:xfrm>
          <a:prstGeom prst="rect">
            <a:avLst/>
          </a:prstGeom>
        </p:spPr>
      </p:pic>
      <p:sp>
        <p:nvSpPr>
          <p:cNvPr id="2" name="Title 1"/>
          <p:cNvSpPr>
            <a:spLocks noGrp="1"/>
          </p:cNvSpPr>
          <p:nvPr>
            <p:ph type="title"/>
          </p:nvPr>
        </p:nvSpPr>
        <p:spPr>
          <a:xfrm>
            <a:off x="457200" y="274638"/>
            <a:ext cx="8229600" cy="706090"/>
          </a:xfrm>
        </p:spPr>
        <p:txBody>
          <a:bodyPr>
            <a:normAutofit/>
          </a:bodyPr>
          <a:lstStyle>
            <a:lvl1pPr>
              <a:defRPr sz="3600" b="1"/>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0BDD3990-176E-44B3-884E-DF05F84991A5}" type="datetimeFigureOut">
              <a:rPr lang="en-GB" smtClean="0">
                <a:solidFill>
                  <a:prstClr val="black">
                    <a:tint val="75000"/>
                  </a:prstClr>
                </a:solidFill>
              </a:rPr>
              <a:pPr/>
              <a:t>11/08/2017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3ABC169-9AF3-4E1F-8C29-E1760EDF44FE}" type="slidenum">
              <a:rPr lang="en-GB" smtClean="0">
                <a:solidFill>
                  <a:prstClr val="black">
                    <a:tint val="75000"/>
                  </a:prstClr>
                </a:solidFill>
              </a:rPr>
              <a:pPr/>
              <a:t>‹#›</a:t>
            </a:fld>
            <a:endParaRPr lang="en-GB">
              <a:solidFill>
                <a:prstClr val="black">
                  <a:tint val="75000"/>
                </a:prstClr>
              </a:solidFill>
            </a:endParaRPr>
          </a:p>
        </p:txBody>
      </p:sp>
      <p:sp>
        <p:nvSpPr>
          <p:cNvPr id="6" name="Content Placeholder 2"/>
          <p:cNvSpPr>
            <a:spLocks noGrp="1"/>
          </p:cNvSpPr>
          <p:nvPr>
            <p:ph idx="1"/>
          </p:nvPr>
        </p:nvSpPr>
        <p:spPr>
          <a:xfrm>
            <a:off x="457200" y="1624027"/>
            <a:ext cx="3826768" cy="468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p:cNvSpPr>
            <a:spLocks noGrp="1"/>
          </p:cNvSpPr>
          <p:nvPr>
            <p:ph idx="13"/>
          </p:nvPr>
        </p:nvSpPr>
        <p:spPr>
          <a:xfrm>
            <a:off x="4572000" y="1610580"/>
            <a:ext cx="4176464" cy="468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p:cNvSpPr>
            <a:spLocks noGrp="1"/>
          </p:cNvSpPr>
          <p:nvPr>
            <p:ph idx="14"/>
          </p:nvPr>
        </p:nvSpPr>
        <p:spPr>
          <a:xfrm>
            <a:off x="467544" y="1052736"/>
            <a:ext cx="3826768" cy="504056"/>
          </a:xfrm>
        </p:spPr>
        <p:txBody>
          <a:bodyPr>
            <a:noAutofit/>
          </a:bodyPr>
          <a:lstStyle>
            <a:lvl1pPr marL="0" indent="0" algn="ctr">
              <a:buNone/>
              <a:defRPr sz="2400" b="1"/>
            </a:lvl1pPr>
          </a:lstStyle>
          <a:p>
            <a:pPr lvl="0"/>
            <a:endParaRPr lang="en-GB"/>
          </a:p>
        </p:txBody>
      </p:sp>
      <p:sp>
        <p:nvSpPr>
          <p:cNvPr id="9" name="Content Placeholder 2"/>
          <p:cNvSpPr>
            <a:spLocks noGrp="1"/>
          </p:cNvSpPr>
          <p:nvPr>
            <p:ph idx="15"/>
          </p:nvPr>
        </p:nvSpPr>
        <p:spPr>
          <a:xfrm>
            <a:off x="4572000" y="1052736"/>
            <a:ext cx="3826768" cy="504056"/>
          </a:xfrm>
        </p:spPr>
        <p:txBody>
          <a:bodyPr>
            <a:noAutofit/>
          </a:bodyPr>
          <a:lstStyle>
            <a:lvl1pPr marL="0" indent="0" algn="ctr">
              <a:buNone/>
              <a:defRPr sz="2400" b="1"/>
            </a:lvl1pPr>
          </a:lstStyle>
          <a:p>
            <a:pPr lvl="0"/>
            <a:endParaRPr lang="en-GB"/>
          </a:p>
        </p:txBody>
      </p:sp>
    </p:spTree>
    <p:extLst>
      <p:ext uri="{BB962C8B-B14F-4D97-AF65-F5344CB8AC3E}">
        <p14:creationId xmlns:p14="http://schemas.microsoft.com/office/powerpoint/2010/main" val="353006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74032"/>
            <a:ext cx="8229600" cy="1143000"/>
          </a:xfrm>
        </p:spPr>
        <p:txBody>
          <a:bodyPr/>
          <a:lstStyle>
            <a:lvl1pPr>
              <a:defRPr/>
            </a:lvl1pPr>
          </a:lstStyle>
          <a:p>
            <a:r>
              <a:rPr lang="en-US"/>
              <a:t>End slide</a:t>
            </a:r>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00650"/>
            <a:ext cx="9144000" cy="86366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7122"/>
          <a:stretch/>
        </p:blipFill>
        <p:spPr>
          <a:xfrm>
            <a:off x="3635896" y="537847"/>
            <a:ext cx="1413035" cy="874929"/>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83568" y="537847"/>
            <a:ext cx="1408531" cy="874929"/>
          </a:xfrm>
          <a:prstGeom prst="rect">
            <a:avLst/>
          </a:prstGeom>
        </p:spPr>
      </p:pic>
      <p:pic>
        <p:nvPicPr>
          <p:cNvPr id="9" name="Picture 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868144" y="549254"/>
            <a:ext cx="2580695" cy="708673"/>
          </a:xfrm>
          <a:prstGeom prst="rect">
            <a:avLst/>
          </a:prstGeom>
        </p:spPr>
      </p:pic>
      <p:sp>
        <p:nvSpPr>
          <p:cNvPr id="10"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Contacts</a:t>
            </a:r>
            <a:endParaRPr lang="en-GB"/>
          </a:p>
        </p:txBody>
      </p:sp>
    </p:spTree>
    <p:extLst>
      <p:ext uri="{BB962C8B-B14F-4D97-AF65-F5344CB8AC3E}">
        <p14:creationId xmlns:p14="http://schemas.microsoft.com/office/powerpoint/2010/main" val="5290571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DD3990-176E-44B3-884E-DF05F84991A5}" type="datetimeFigureOut">
              <a:rPr lang="en-GB" smtClean="0">
                <a:solidFill>
                  <a:prstClr val="black">
                    <a:tint val="75000"/>
                  </a:prstClr>
                </a:solidFill>
              </a:rPr>
              <a:pPr/>
              <a:t>11/08/2017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BC169-9AF3-4E1F-8C29-E1760EDF44F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439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hyperlink" Target="http://www.hertsredbag.co.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redbag@enhertsccg.nhs.uk" TargetMode="External"/><Relationship Id="rId2" Type="http://schemas.openxmlformats.org/officeDocument/2006/relationships/hyperlink" Target="http://www.hertsredbag.co.u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Unrca7pG_gc"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youtu.be/qh5FgQUA6a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756" y="395287"/>
            <a:ext cx="4695825"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descr="C:\Users\vandykej\AppData\Local\Microsoft\Windows\Temporary Internet Files\Content.Outlook\4CHEU5AD\NHS lozen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615" y="742949"/>
            <a:ext cx="1411604" cy="571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vandykej\AppData\Local\Microsoft\Windows\Temporary Internet Files\Content.Outlook\4CHEU5AD\Red Ba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8671" y="3532483"/>
            <a:ext cx="2905124" cy="2054543"/>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6520542" y="5780314"/>
            <a:ext cx="2499631" cy="53515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a:solidFill>
                  <a:schemeClr val="bg1">
                    <a:lumMod val="50000"/>
                  </a:schemeClr>
                </a:solidFill>
              </a:rPr>
              <a:t>June 2017</a:t>
            </a:r>
          </a:p>
        </p:txBody>
      </p:sp>
      <p:sp>
        <p:nvSpPr>
          <p:cNvPr id="8" name="Title 1"/>
          <p:cNvSpPr txBox="1">
            <a:spLocks/>
          </p:cNvSpPr>
          <p:nvPr/>
        </p:nvSpPr>
        <p:spPr>
          <a:xfrm>
            <a:off x="171449" y="1833858"/>
            <a:ext cx="8772525"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a:solidFill>
                  <a:schemeClr val="tx1"/>
                </a:solidFill>
                <a:latin typeface="+mj-lt"/>
                <a:ea typeface="+mj-ea"/>
                <a:cs typeface="+mj-cs"/>
              </a:defRPr>
            </a:lvl1pPr>
          </a:lstStyle>
          <a:p>
            <a:r>
              <a:rPr lang="en-GB" sz="4000">
                <a:solidFill>
                  <a:schemeClr val="tx2">
                    <a:lumMod val="60000"/>
                    <a:lumOff val="40000"/>
                  </a:schemeClr>
                </a:solidFill>
                <a:latin typeface="+mn-lt"/>
                <a:ea typeface="+mn-ea"/>
                <a:cs typeface="+mn-cs"/>
              </a:rPr>
              <a:t>Hertfordshire Red Bag</a:t>
            </a:r>
            <a:br>
              <a:rPr lang="en-GB" sz="4000">
                <a:solidFill>
                  <a:schemeClr val="tx2">
                    <a:lumMod val="60000"/>
                    <a:lumOff val="40000"/>
                  </a:schemeClr>
                </a:solidFill>
                <a:latin typeface="+mn-lt"/>
                <a:ea typeface="+mn-ea"/>
                <a:cs typeface="+mn-cs"/>
              </a:rPr>
            </a:br>
            <a:r>
              <a:rPr lang="en-GB" sz="4000">
                <a:solidFill>
                  <a:schemeClr val="tx2">
                    <a:lumMod val="60000"/>
                    <a:lumOff val="40000"/>
                  </a:schemeClr>
                </a:solidFill>
                <a:latin typeface="+mn-lt"/>
                <a:ea typeface="+mn-ea"/>
                <a:cs typeface="+mn-cs"/>
              </a:rPr>
              <a:t>Hospital Transfer Bag</a:t>
            </a:r>
          </a:p>
        </p:txBody>
      </p:sp>
    </p:spTree>
    <p:extLst>
      <p:ext uri="{BB962C8B-B14F-4D97-AF65-F5344CB8AC3E}">
        <p14:creationId xmlns:p14="http://schemas.microsoft.com/office/powerpoint/2010/main" val="1323158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400">
                <a:solidFill>
                  <a:schemeClr val="tx2">
                    <a:lumMod val="60000"/>
                    <a:lumOff val="40000"/>
                  </a:schemeClr>
                </a:solidFill>
              </a:rPr>
              <a:t>Next steps</a:t>
            </a:r>
          </a:p>
        </p:txBody>
      </p:sp>
      <p:sp>
        <p:nvSpPr>
          <p:cNvPr id="3" name="Content Placeholder 2"/>
          <p:cNvSpPr>
            <a:spLocks noGrp="1"/>
          </p:cNvSpPr>
          <p:nvPr>
            <p:ph idx="1"/>
          </p:nvPr>
        </p:nvSpPr>
        <p:spPr>
          <a:xfrm>
            <a:off x="457200" y="1124744"/>
            <a:ext cx="8469086" cy="5112568"/>
          </a:xfrm>
        </p:spPr>
        <p:txBody>
          <a:bodyPr>
            <a:normAutofit/>
          </a:bodyPr>
          <a:lstStyle/>
          <a:p>
            <a:r>
              <a:rPr lang="en-GB" sz="2400"/>
              <a:t>Please share this information with your members of staff</a:t>
            </a:r>
          </a:p>
          <a:p>
            <a:r>
              <a:rPr lang="en-GB" sz="2400" b="1"/>
              <a:t>We will be giving you today:</a:t>
            </a:r>
          </a:p>
          <a:p>
            <a:pPr lvl="1"/>
            <a:r>
              <a:rPr lang="en-GB" sz="2400"/>
              <a:t>The Red Bags allocated to your care home</a:t>
            </a:r>
          </a:p>
          <a:p>
            <a:pPr lvl="1"/>
            <a:r>
              <a:rPr lang="en-GB" sz="2400"/>
              <a:t>The folders with 1 copy of the documentation inside</a:t>
            </a:r>
          </a:p>
          <a:p>
            <a:pPr lvl="1"/>
            <a:r>
              <a:rPr lang="en-GB" sz="2400"/>
              <a:t>Some posters for you to promote the scheme with</a:t>
            </a:r>
          </a:p>
          <a:p>
            <a:r>
              <a:rPr lang="en-GB" sz="2400" b="1"/>
              <a:t>After the session:</a:t>
            </a:r>
          </a:p>
          <a:p>
            <a:pPr lvl="1"/>
            <a:r>
              <a:rPr lang="en-GB" sz="2400"/>
              <a:t>HCPA will email you an electronic copy of all the documents </a:t>
            </a:r>
          </a:p>
          <a:p>
            <a:pPr lvl="1"/>
            <a:r>
              <a:rPr lang="en-GB" sz="2400"/>
              <a:t>They can also be downloaded from </a:t>
            </a:r>
            <a:r>
              <a:rPr lang="en-GB" sz="2400" u="sng">
                <a:hlinkClick r:id="rId2"/>
              </a:rPr>
              <a:t>www.hertsredbag.co.uk</a:t>
            </a:r>
            <a:endParaRPr lang="en-GB" sz="2400"/>
          </a:p>
          <a:p>
            <a:r>
              <a:rPr lang="en-GB" sz="2400" b="1"/>
              <a:t>Start using the Red Bag’s from the 3</a:t>
            </a:r>
            <a:r>
              <a:rPr lang="en-GB" sz="2400" b="1" baseline="30000"/>
              <a:t>rd</a:t>
            </a:r>
            <a:r>
              <a:rPr lang="en-GB" sz="2400" b="1"/>
              <a:t> July</a:t>
            </a:r>
          </a:p>
          <a:p>
            <a:pPr marL="457200" lvl="1" indent="0">
              <a:buNone/>
            </a:pPr>
            <a:endParaRPr lang="en-GB">
              <a:solidFill>
                <a:srgbClr val="FF0000"/>
              </a:solidFill>
            </a:endParaRPr>
          </a:p>
          <a:p>
            <a:pPr marL="457200" lvl="1" indent="0">
              <a:buNone/>
            </a:pPr>
            <a:endParaRPr lang="en-GB">
              <a:solidFill>
                <a:srgbClr val="FF0000"/>
              </a:solidFill>
            </a:endParaRPr>
          </a:p>
          <a:p>
            <a:pPr lvl="1"/>
            <a:endParaRPr lang="en-GB"/>
          </a:p>
        </p:txBody>
      </p:sp>
    </p:spTree>
    <p:extLst>
      <p:ext uri="{BB962C8B-B14F-4D97-AF65-F5344CB8AC3E}">
        <p14:creationId xmlns:p14="http://schemas.microsoft.com/office/powerpoint/2010/main" val="1321440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581"/>
            <a:ext cx="8229600" cy="1185672"/>
          </a:xfrm>
        </p:spPr>
        <p:txBody>
          <a:bodyPr>
            <a:noAutofit/>
          </a:bodyPr>
          <a:lstStyle/>
          <a:p>
            <a:r>
              <a:rPr lang="en-GB" sz="4400">
                <a:solidFill>
                  <a:schemeClr val="tx2">
                    <a:lumMod val="60000"/>
                    <a:lumOff val="40000"/>
                  </a:schemeClr>
                </a:solidFill>
              </a:rPr>
              <a:t>Questions,  issues or feedback</a:t>
            </a:r>
          </a:p>
        </p:txBody>
      </p:sp>
      <p:sp>
        <p:nvSpPr>
          <p:cNvPr id="3" name="Content Placeholder 2"/>
          <p:cNvSpPr>
            <a:spLocks noGrp="1"/>
          </p:cNvSpPr>
          <p:nvPr>
            <p:ph idx="1"/>
          </p:nvPr>
        </p:nvSpPr>
        <p:spPr/>
        <p:txBody>
          <a:bodyPr/>
          <a:lstStyle/>
          <a:p>
            <a:pPr marL="0" indent="0">
              <a:buNone/>
            </a:pPr>
            <a:endParaRPr lang="en-GB"/>
          </a:p>
          <a:p>
            <a:r>
              <a:rPr lang="en-GB"/>
              <a:t>There is a list of frequently asked questions on </a:t>
            </a:r>
            <a:r>
              <a:rPr lang="en-GB" u="sng">
                <a:hlinkClick r:id="rId2"/>
              </a:rPr>
              <a:t>www.hertsredbag.co.uk</a:t>
            </a:r>
            <a:endParaRPr lang="en-GB" u="sng"/>
          </a:p>
          <a:p>
            <a:pPr marL="0" indent="0">
              <a:buNone/>
            </a:pPr>
            <a:endParaRPr lang="en-GB" u="sng"/>
          </a:p>
          <a:p>
            <a:r>
              <a:rPr lang="en-GB"/>
              <a:t>You can also email:</a:t>
            </a:r>
          </a:p>
          <a:p>
            <a:pPr marL="457200" lvl="1" indent="0">
              <a:buNone/>
            </a:pPr>
            <a:r>
              <a:rPr lang="en-GB" sz="3200">
                <a:hlinkClick r:id="rId3"/>
              </a:rPr>
              <a:t>redbag@enhertsccg.nhs.uk</a:t>
            </a:r>
            <a:endParaRPr lang="en-GB" sz="3200"/>
          </a:p>
          <a:p>
            <a:pPr marL="457200" lvl="1" indent="0">
              <a:buNone/>
            </a:pPr>
            <a:endParaRPr lang="en-GB"/>
          </a:p>
        </p:txBody>
      </p:sp>
    </p:spTree>
    <p:extLst>
      <p:ext uri="{BB962C8B-B14F-4D97-AF65-F5344CB8AC3E}">
        <p14:creationId xmlns:p14="http://schemas.microsoft.com/office/powerpoint/2010/main" val="565060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64" b="-1"/>
          <a:stretch/>
        </p:blipFill>
        <p:spPr>
          <a:xfrm>
            <a:off x="1417157" y="1468499"/>
            <a:ext cx="6253368" cy="4143465"/>
          </a:xfrm>
          <a:prstGeom prst="rect">
            <a:avLst/>
          </a:prstGeom>
        </p:spPr>
      </p:pic>
      <p:sp>
        <p:nvSpPr>
          <p:cNvPr id="5" name="Title 1"/>
          <p:cNvSpPr>
            <a:spLocks noGrp="1"/>
          </p:cNvSpPr>
          <p:nvPr>
            <p:ph type="title"/>
          </p:nvPr>
        </p:nvSpPr>
        <p:spPr>
          <a:xfrm>
            <a:off x="365867" y="142936"/>
            <a:ext cx="7886700" cy="1325563"/>
          </a:xfrm>
        </p:spPr>
        <p:txBody>
          <a:bodyPr>
            <a:normAutofit fontScale="90000"/>
          </a:bodyPr>
          <a:lstStyle/>
          <a:p>
            <a:r>
              <a:rPr lang="en-GB" sz="4400">
                <a:solidFill>
                  <a:schemeClr val="tx2">
                    <a:lumMod val="60000"/>
                    <a:lumOff val="40000"/>
                  </a:schemeClr>
                </a:solidFill>
              </a:rPr>
              <a:t>Any questions?</a:t>
            </a:r>
            <a:br>
              <a:rPr lang="en-GB" sz="4400">
                <a:solidFill>
                  <a:schemeClr val="tx2">
                    <a:lumMod val="60000"/>
                    <a:lumOff val="40000"/>
                  </a:schemeClr>
                </a:solidFill>
              </a:rPr>
            </a:br>
            <a:endParaRPr lang="en-GB" sz="4400">
              <a:solidFill>
                <a:schemeClr val="tx2">
                  <a:lumMod val="60000"/>
                  <a:lumOff val="40000"/>
                </a:schemeClr>
              </a:solidFill>
            </a:endParaRPr>
          </a:p>
        </p:txBody>
      </p:sp>
    </p:spTree>
    <p:extLst>
      <p:ext uri="{BB962C8B-B14F-4D97-AF65-F5344CB8AC3E}">
        <p14:creationId xmlns:p14="http://schemas.microsoft.com/office/powerpoint/2010/main" val="776457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8614"/>
            <a:ext cx="8229600" cy="562074"/>
          </a:xfrm>
        </p:spPr>
        <p:txBody>
          <a:bodyPr>
            <a:noAutofit/>
          </a:bodyPr>
          <a:lstStyle/>
          <a:p>
            <a:r>
              <a:rPr lang="en-GB" sz="4000" b="1">
                <a:solidFill>
                  <a:schemeClr val="tx2">
                    <a:lumMod val="60000"/>
                    <a:lumOff val="40000"/>
                  </a:schemeClr>
                </a:solidFill>
                <a:effectLst>
                  <a:outerShdw blurRad="38100" dist="38100" dir="2700000" algn="tl">
                    <a:srgbClr val="000000">
                      <a:alpha val="43137"/>
                    </a:srgbClr>
                  </a:outerShdw>
                </a:effectLst>
                <a:latin typeface="+mn-lt"/>
                <a:ea typeface="+mn-ea"/>
                <a:cs typeface="+mn-cs"/>
              </a:rPr>
              <a:t>Red Bag</a:t>
            </a:r>
          </a:p>
        </p:txBody>
      </p:sp>
      <p:sp>
        <p:nvSpPr>
          <p:cNvPr id="6" name="Rectangle 5"/>
          <p:cNvSpPr/>
          <p:nvPr/>
        </p:nvSpPr>
        <p:spPr>
          <a:xfrm>
            <a:off x="597477" y="3643953"/>
            <a:ext cx="7743212" cy="2202976"/>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t"/>
          <a:lstStyle/>
          <a:p>
            <a:pPr marL="173038" indent="-173038"/>
            <a:r>
              <a:rPr lang="en-GB" b="1"/>
              <a:t>Benefits:</a:t>
            </a:r>
          </a:p>
          <a:p>
            <a:r>
              <a:rPr lang="en-GB">
                <a:solidFill>
                  <a:schemeClr val="accent1">
                    <a:lumMod val="50000"/>
                  </a:schemeClr>
                </a:solidFill>
              </a:rPr>
              <a:t>The bag will help hospital and Care Home staff to understand the patient’s medical background by providing them with the correct information quickly to give the most appropriate care to the resident, reduce complaints from missing belongings and improve the resident’s experience</a:t>
            </a:r>
          </a:p>
        </p:txBody>
      </p:sp>
      <p:sp>
        <p:nvSpPr>
          <p:cNvPr id="7" name="Rectangle 6"/>
          <p:cNvSpPr/>
          <p:nvPr/>
        </p:nvSpPr>
        <p:spPr>
          <a:xfrm>
            <a:off x="597477" y="804863"/>
            <a:ext cx="5277598" cy="2428194"/>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r>
              <a:rPr lang="en-GB">
                <a:solidFill>
                  <a:schemeClr val="tx1"/>
                </a:solidFill>
              </a:rPr>
              <a:t>The Red Bag goes with the Care Home resident on their journey from the Care Home with the ambulance to the hospital and back again.  </a:t>
            </a:r>
          </a:p>
          <a:p>
            <a:endParaRPr lang="en-GB">
              <a:solidFill>
                <a:schemeClr val="tx1"/>
              </a:solidFill>
            </a:endParaRPr>
          </a:p>
          <a:p>
            <a:r>
              <a:rPr lang="en-GB"/>
              <a:t>The idea of the Red Bag is to improve  hospital transfers and make sure that the right belongings, documentation and medication is going in to the hospital and coming out of hospital and that these stay with the resident at all times.</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866"/>
          <a:stretch/>
        </p:blipFill>
        <p:spPr bwMode="auto">
          <a:xfrm>
            <a:off x="6157898" y="804863"/>
            <a:ext cx="2182791" cy="2428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27845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3952" y="243047"/>
            <a:ext cx="7216923" cy="769441"/>
          </a:xfrm>
          <a:prstGeom prst="rect">
            <a:avLst/>
          </a:prstGeom>
          <a:noFill/>
        </p:spPr>
        <p:txBody>
          <a:bodyPr wrap="square" rtlCol="0">
            <a:spAutoFit/>
          </a:bodyPr>
          <a:lstStyle/>
          <a:p>
            <a:pPr algn="ctr"/>
            <a:r>
              <a:rPr lang="en-GB" sz="4400" b="1">
                <a:solidFill>
                  <a:schemeClr val="tx2">
                    <a:lumMod val="60000"/>
                    <a:lumOff val="40000"/>
                  </a:schemeClr>
                </a:solidFill>
                <a:latin typeface="+mj-lt"/>
                <a:ea typeface="+mj-ea"/>
                <a:cs typeface="+mj-cs"/>
              </a:rPr>
              <a:t>What is the Red bag?</a:t>
            </a:r>
          </a:p>
        </p:txBody>
      </p:sp>
      <p:sp>
        <p:nvSpPr>
          <p:cNvPr id="6" name="Content Placeholder 5"/>
          <p:cNvSpPr>
            <a:spLocks noGrp="1"/>
          </p:cNvSpPr>
          <p:nvPr>
            <p:ph idx="1"/>
            <p:extLst>
              <p:ext uri="{D42A27DB-BD31-4B8C-83A1-F6EECF244321}">
                <p14:modId xmlns:p14="http://schemas.microsoft.com/office/powerpoint/2010/main" val="4069687970"/>
              </p:ext>
            </p:extLst>
          </p:nvPr>
        </p:nvSpPr>
        <p:spPr>
          <a:xfrm>
            <a:off x="394175" y="1154003"/>
            <a:ext cx="7886700" cy="4351338"/>
          </a:xfrm>
        </p:spPr>
        <p:txBody>
          <a:bodyPr vert="horz" lIns="91440" tIns="45720" rIns="91440" bIns="45720" rtlCol="0" anchor="t">
            <a:normAutofit/>
          </a:bodyPr>
          <a:lstStyle/>
          <a:p>
            <a:pPr marL="0" indent="0" algn="ctr">
              <a:buNone/>
            </a:pPr>
            <a:r>
              <a:rPr lang="en-GB" sz="2000"/>
              <a:t>Click below to view an explanation video on You Tube</a:t>
            </a:r>
          </a:p>
          <a:p>
            <a:pPr algn="ctr">
              <a:buNone/>
            </a:pPr>
            <a:r>
              <a:rPr lang="en-GB" sz="2000" u="sng">
                <a:solidFill>
                  <a:srgbClr val="0000FF"/>
                </a:solidFill>
                <a:hlinkClick r:id="rId3"/>
              </a:rPr>
              <a:t>https://www.youtube.com/watch?v=Unrca7pG_gc</a:t>
            </a:r>
            <a:r>
              <a:rPr lang="en-GB" sz="2000"/>
              <a:t> </a:t>
            </a:r>
            <a:endParaRPr/>
          </a:p>
          <a:p>
            <a:pPr marL="0" lvl="0" indent="0" algn="ctr">
              <a:buNone/>
            </a:pPr>
            <a:endParaRPr lang="en-GB"/>
          </a:p>
          <a:p>
            <a:pPr marL="0" indent="0" algn="ctr">
              <a:buNone/>
            </a:pPr>
            <a:r>
              <a:rPr lang="en-GB"/>
              <a:t> </a:t>
            </a:r>
          </a:p>
        </p:txBody>
      </p:sp>
      <p:sp>
        <p:nvSpPr>
          <p:cNvPr id="8" name="Rectangle 7">
            <a:hlinkClick r:id="rId4"/>
          </p:cNvPr>
          <p:cNvSpPr/>
          <p:nvPr/>
        </p:nvSpPr>
        <p:spPr>
          <a:xfrm>
            <a:off x="2042458" y="2300421"/>
            <a:ext cx="5259909" cy="3569194"/>
          </a:xfrm>
          <a:prstGeom prst="rect">
            <a:avLst/>
          </a:prstGeom>
          <a:blipFill rotWithShape="1">
            <a:blip r:embed="rId5" cstate="email">
              <a:extLst>
                <a:ext uri="{28A0092B-C50C-407E-A947-70E740481C1C}">
                  <a14:useLocalDpi xmlns:a14="http://schemas.microsoft.com/office/drawing/2010/main"/>
                </a:ext>
              </a:extLst>
            </a:blip>
            <a:stretch>
              <a:fillRect/>
            </a:stretch>
          </a:blipFill>
        </p:spPr>
        <p:style>
          <a:lnRef idx="1">
            <a:schemeClr val="lt1">
              <a:hueOff val="0"/>
              <a:satOff val="0"/>
              <a:lumOff val="0"/>
              <a:alphaOff val="0"/>
            </a:schemeClr>
          </a:lnRef>
          <a:fillRef idx="1">
            <a:scrgbClr r="0" g="0" b="0"/>
          </a:fillRef>
          <a:effectRef idx="1">
            <a:schemeClr val="accent4">
              <a:tint val="50000"/>
              <a:hueOff val="-2616929"/>
              <a:satOff val="13175"/>
              <a:lumOff val="8481"/>
              <a:alphaOff val="0"/>
            </a:schemeClr>
          </a:effectRef>
          <a:fontRef idx="minor">
            <a:schemeClr val="lt1">
              <a:hueOff val="0"/>
              <a:satOff val="0"/>
              <a:lumOff val="0"/>
              <a:alphaOff val="0"/>
            </a:schemeClr>
          </a:fontRef>
        </p:style>
      </p:sp>
      <p:sp>
        <p:nvSpPr>
          <p:cNvPr id="11" name="Rectangle 10"/>
          <p:cNvSpPr/>
          <p:nvPr/>
        </p:nvSpPr>
        <p:spPr>
          <a:xfrm>
            <a:off x="1524339" y="4547870"/>
            <a:ext cx="1416995" cy="141699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GB" sz="2000" kern="1200"/>
          </a:p>
        </p:txBody>
      </p:sp>
    </p:spTree>
    <p:extLst>
      <p:ext uri="{BB962C8B-B14F-4D97-AF65-F5344CB8AC3E}">
        <p14:creationId xmlns:p14="http://schemas.microsoft.com/office/powerpoint/2010/main" val="2042771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8930" y="95403"/>
            <a:ext cx="8026917" cy="5267171"/>
          </a:xfrm>
          <a:prstGeom prst="rect">
            <a:avLst/>
          </a:prstGeom>
        </p:spPr>
      </p:pic>
      <p:sp>
        <p:nvSpPr>
          <p:cNvPr id="6" name="TextBox 5"/>
          <p:cNvSpPr txBox="1"/>
          <p:nvPr/>
        </p:nvSpPr>
        <p:spPr>
          <a:xfrm>
            <a:off x="869430" y="5469742"/>
            <a:ext cx="7836417" cy="707886"/>
          </a:xfrm>
          <a:prstGeom prst="rect">
            <a:avLst/>
          </a:prstGeom>
          <a:noFill/>
        </p:spPr>
        <p:txBody>
          <a:bodyPr wrap="square" rtlCol="0">
            <a:spAutoFit/>
          </a:bodyPr>
          <a:lstStyle/>
          <a:p>
            <a:r>
              <a:rPr lang="en-GB" sz="2000">
                <a:solidFill>
                  <a:schemeClr val="accent1">
                    <a:lumMod val="50000"/>
                  </a:schemeClr>
                </a:solidFill>
              </a:rPr>
              <a:t>It is important that the bag follows the resident throughout their journey from the home to the hospital, throughout the hospital and back again.</a:t>
            </a:r>
          </a:p>
        </p:txBody>
      </p:sp>
    </p:spTree>
    <p:extLst>
      <p:ext uri="{BB962C8B-B14F-4D97-AF65-F5344CB8AC3E}">
        <p14:creationId xmlns:p14="http://schemas.microsoft.com/office/powerpoint/2010/main" val="2267098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23" y="-130084"/>
            <a:ext cx="8759593" cy="1073060"/>
          </a:xfrm>
        </p:spPr>
        <p:txBody>
          <a:bodyPr>
            <a:noAutofit/>
          </a:bodyPr>
          <a:lstStyle/>
          <a:p>
            <a:r>
              <a:rPr lang="en-GB" sz="4400">
                <a:solidFill>
                  <a:schemeClr val="tx2">
                    <a:lumMod val="60000"/>
                    <a:lumOff val="40000"/>
                  </a:schemeClr>
                </a:solidFill>
              </a:rPr>
              <a:t>Completing the Checklist</a:t>
            </a:r>
          </a:p>
        </p:txBody>
      </p:sp>
      <p:sp>
        <p:nvSpPr>
          <p:cNvPr id="5" name="TextBox 4"/>
          <p:cNvSpPr txBox="1"/>
          <p:nvPr/>
        </p:nvSpPr>
        <p:spPr>
          <a:xfrm>
            <a:off x="4906323" y="970606"/>
            <a:ext cx="4014393" cy="5355312"/>
          </a:xfrm>
          <a:prstGeom prst="rect">
            <a:avLst/>
          </a:prstGeom>
          <a:noFill/>
        </p:spPr>
        <p:txBody>
          <a:bodyPr wrap="square" rtlCol="0">
            <a:spAutoFit/>
          </a:bodyPr>
          <a:lstStyle/>
          <a:p>
            <a:r>
              <a:rPr lang="en-GB"/>
              <a:t>1- Complete the checklist for the Resident once an  ambulance has been called to check everything is in the bag.  </a:t>
            </a:r>
          </a:p>
          <a:p>
            <a:r>
              <a:rPr lang="en-GB">
                <a:solidFill>
                  <a:srgbClr val="FF0000"/>
                </a:solidFill>
              </a:rPr>
              <a:t>Please note, only include items that are relevant to the resident e.g. This is Me</a:t>
            </a:r>
          </a:p>
          <a:p>
            <a:endParaRPr lang="en-GB">
              <a:solidFill>
                <a:srgbClr val="FF0000"/>
              </a:solidFill>
            </a:endParaRPr>
          </a:p>
          <a:p>
            <a:r>
              <a:rPr lang="en-GB"/>
              <a:t>2- The Hospital will check the bag against the checklist and ensure the bag and its contents stays with the resident</a:t>
            </a:r>
          </a:p>
          <a:p>
            <a:endParaRPr lang="en-GB"/>
          </a:p>
          <a:p>
            <a:r>
              <a:rPr lang="en-GB"/>
              <a:t>3. The patient is ready for discharge, the hospital will complete the checklist to check everything should be in the bag. </a:t>
            </a:r>
          </a:p>
          <a:p>
            <a:endParaRPr lang="en-GB"/>
          </a:p>
          <a:p>
            <a:r>
              <a:rPr lang="en-GB"/>
              <a:t>4. Check the bag against the checklist once the resident has returned</a:t>
            </a:r>
          </a:p>
          <a:p>
            <a:endParaRPr lang="en-GB"/>
          </a:p>
          <a:p>
            <a:r>
              <a:rPr lang="en-GB"/>
              <a:t>5- Put the checklist into the patient’s records.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92" t="5789" r="6015" b="16535"/>
          <a:stretch/>
        </p:blipFill>
        <p:spPr bwMode="auto">
          <a:xfrm>
            <a:off x="161123" y="714374"/>
            <a:ext cx="4270053" cy="563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3047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189" y="327050"/>
            <a:ext cx="8229600" cy="706090"/>
          </a:xfrm>
        </p:spPr>
        <p:txBody>
          <a:bodyPr>
            <a:noAutofit/>
          </a:bodyPr>
          <a:lstStyle/>
          <a:p>
            <a:r>
              <a:rPr lang="en-GB" sz="4400">
                <a:solidFill>
                  <a:schemeClr val="tx2">
                    <a:lumMod val="60000"/>
                    <a:lumOff val="40000"/>
                  </a:schemeClr>
                </a:solidFill>
              </a:rPr>
              <a:t>What goes into the Red Bag? </a:t>
            </a:r>
          </a:p>
        </p:txBody>
      </p:sp>
      <p:sp>
        <p:nvSpPr>
          <p:cNvPr id="3" name="Content Placeholder 2"/>
          <p:cNvSpPr>
            <a:spLocks noGrp="1"/>
          </p:cNvSpPr>
          <p:nvPr>
            <p:ph idx="1"/>
          </p:nvPr>
        </p:nvSpPr>
        <p:spPr>
          <a:xfrm>
            <a:off x="447694" y="2623458"/>
            <a:ext cx="4061637" cy="3427084"/>
          </a:xfrm>
          <a:solidFill>
            <a:schemeClr val="accent3">
              <a:lumMod val="20000"/>
              <a:lumOff val="80000"/>
            </a:schemeClr>
          </a:solidFill>
          <a:ln w="44450" cap="rnd">
            <a:solidFill>
              <a:schemeClr val="accent3">
                <a:lumMod val="60000"/>
                <a:lumOff val="40000"/>
              </a:schemeClr>
            </a:solidFill>
          </a:ln>
          <a:effectLst>
            <a:glow rad="63500">
              <a:schemeClr val="accent3">
                <a:lumMod val="60000"/>
                <a:lumOff val="40000"/>
                <a:alpha val="40000"/>
              </a:schemeClr>
            </a:glow>
          </a:effectLst>
        </p:spPr>
        <p:txBody>
          <a:bodyPr>
            <a:normAutofit/>
          </a:bodyPr>
          <a:lstStyle/>
          <a:p>
            <a:pPr marL="0" indent="0">
              <a:buNone/>
            </a:pPr>
            <a:r>
              <a:rPr lang="en-GB" sz="2400" b="1"/>
              <a:t>Must</a:t>
            </a:r>
            <a:r>
              <a:rPr lang="en-GB" sz="2400"/>
              <a:t> be included:</a:t>
            </a:r>
          </a:p>
          <a:p>
            <a:pPr>
              <a:buFont typeface="Wingdings" panose="05000000000000000000" pitchFamily="2" charset="2"/>
              <a:buChar char="ü"/>
            </a:pPr>
            <a:r>
              <a:rPr lang="en-GB" sz="2400" u="none" strike="noStrike">
                <a:solidFill>
                  <a:schemeClr val="accent3">
                    <a:lumMod val="75000"/>
                  </a:schemeClr>
                </a:solidFill>
                <a:effectLst/>
              </a:rPr>
              <a:t>Care Home Resident’s Assessment (or homes equivalent)</a:t>
            </a:r>
            <a:endParaRPr lang="en-GB" sz="2400">
              <a:solidFill>
                <a:schemeClr val="accent3">
                  <a:lumMod val="75000"/>
                </a:schemeClr>
              </a:solidFill>
            </a:endParaRPr>
          </a:p>
          <a:p>
            <a:pPr>
              <a:buFont typeface="Wingdings" panose="05000000000000000000" pitchFamily="2" charset="2"/>
              <a:buChar char="ü"/>
            </a:pPr>
            <a:r>
              <a:rPr lang="en-GB" sz="2400">
                <a:solidFill>
                  <a:schemeClr val="accent3">
                    <a:lumMod val="75000"/>
                  </a:schemeClr>
                </a:solidFill>
              </a:rPr>
              <a:t>MAR Sheet</a:t>
            </a:r>
          </a:p>
          <a:p>
            <a:pPr>
              <a:buFont typeface="Wingdings" panose="05000000000000000000" pitchFamily="2" charset="2"/>
              <a:buChar char="ü"/>
            </a:pPr>
            <a:r>
              <a:rPr lang="en-GB" sz="2400">
                <a:solidFill>
                  <a:schemeClr val="accent3">
                    <a:lumMod val="75000"/>
                  </a:schemeClr>
                </a:solidFill>
              </a:rPr>
              <a:t>Checklist	</a:t>
            </a:r>
          </a:p>
          <a:p>
            <a:pPr>
              <a:buFont typeface="Wingdings" panose="05000000000000000000" pitchFamily="2" charset="2"/>
              <a:buChar char="ü"/>
            </a:pPr>
            <a:r>
              <a:rPr lang="en-GB" sz="2400">
                <a:solidFill>
                  <a:schemeClr val="accent3">
                    <a:lumMod val="75000"/>
                  </a:schemeClr>
                </a:solidFill>
              </a:rPr>
              <a:t>Confidential paper at the top</a:t>
            </a:r>
          </a:p>
          <a:p>
            <a:pPr marL="0" indent="0">
              <a:buNone/>
            </a:pPr>
            <a:endParaRPr lang="en-GB"/>
          </a:p>
        </p:txBody>
      </p:sp>
      <p:sp>
        <p:nvSpPr>
          <p:cNvPr id="4" name="Content Placeholder 2"/>
          <p:cNvSpPr txBox="1">
            <a:spLocks/>
          </p:cNvSpPr>
          <p:nvPr/>
        </p:nvSpPr>
        <p:spPr>
          <a:xfrm>
            <a:off x="4779428" y="2623458"/>
            <a:ext cx="4020361" cy="3427084"/>
          </a:xfrm>
          <a:prstGeom prst="rect">
            <a:avLst/>
          </a:prstGeom>
          <a:solidFill>
            <a:schemeClr val="accent6">
              <a:lumMod val="20000"/>
              <a:lumOff val="80000"/>
            </a:schemeClr>
          </a:solidFill>
          <a:ln w="57150">
            <a:solidFill>
              <a:schemeClr val="accent6">
                <a:lumMod val="60000"/>
                <a:lumOff val="40000"/>
              </a:schemeClr>
            </a:solidFill>
          </a:ln>
          <a:effectLst>
            <a:glow rad="63500">
              <a:schemeClr val="accent6">
                <a:lumMod val="60000"/>
                <a:lumOff val="40000"/>
                <a:alpha val="40000"/>
              </a:schemeClr>
            </a:glo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a:solidFill>
                  <a:schemeClr val="accent6">
                    <a:lumMod val="75000"/>
                  </a:schemeClr>
                </a:solidFill>
              </a:rPr>
              <a:t>If applicable to the resident:</a:t>
            </a:r>
          </a:p>
          <a:p>
            <a:r>
              <a:rPr lang="en-GB" sz="2400">
                <a:solidFill>
                  <a:schemeClr val="accent6">
                    <a:lumMod val="75000"/>
                  </a:schemeClr>
                </a:solidFill>
              </a:rPr>
              <a:t>DNAR/CPR</a:t>
            </a:r>
          </a:p>
          <a:p>
            <a:r>
              <a:rPr lang="en-GB" sz="2400">
                <a:solidFill>
                  <a:schemeClr val="accent6">
                    <a:lumMod val="75000"/>
                  </a:schemeClr>
                </a:solidFill>
              </a:rPr>
              <a:t>This is me leaflet </a:t>
            </a:r>
          </a:p>
          <a:p>
            <a:r>
              <a:rPr lang="en-GB" sz="2400">
                <a:solidFill>
                  <a:schemeClr val="accent6">
                    <a:lumMod val="75000"/>
                  </a:schemeClr>
                </a:solidFill>
              </a:rPr>
              <a:t>Diabetes Passport</a:t>
            </a:r>
          </a:p>
          <a:p>
            <a:r>
              <a:rPr lang="en-GB" sz="2400">
                <a:solidFill>
                  <a:schemeClr val="accent6">
                    <a:lumMod val="75000"/>
                  </a:schemeClr>
                </a:solidFill>
              </a:rPr>
              <a:t>Catheter Passport</a:t>
            </a:r>
          </a:p>
          <a:p>
            <a:r>
              <a:rPr lang="en-GB" sz="2400">
                <a:solidFill>
                  <a:schemeClr val="accent6">
                    <a:lumMod val="75000"/>
                  </a:schemeClr>
                </a:solidFill>
              </a:rPr>
              <a:t>Purple Disability Pack</a:t>
            </a:r>
          </a:p>
          <a:p>
            <a:r>
              <a:rPr lang="en-GB" sz="2400">
                <a:solidFill>
                  <a:schemeClr val="accent6">
                    <a:lumMod val="75000"/>
                  </a:schemeClr>
                </a:solidFill>
              </a:rPr>
              <a:t>End of Life care plan</a:t>
            </a:r>
          </a:p>
          <a:p>
            <a:pPr marL="0" indent="0">
              <a:buNone/>
            </a:pPr>
            <a:endParaRPr lang="en-GB" sz="2400">
              <a:solidFill>
                <a:srgbClr val="FF0000"/>
              </a:solidFill>
            </a:endParaRPr>
          </a:p>
        </p:txBody>
      </p:sp>
      <p:pic>
        <p:nvPicPr>
          <p:cNvPr id="5" name="Picture 2" descr="C:\Users\fentonp\AppData\Local\Microsoft\Windows\Temporary Internet Files\Content.IE5\UKF1K2SG\869px-Documents_icon.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7694" y="1033140"/>
            <a:ext cx="1024803" cy="120759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174067" y="1032754"/>
            <a:ext cx="4615541" cy="923330"/>
          </a:xfrm>
          <a:prstGeom prst="rect">
            <a:avLst/>
          </a:prstGeom>
        </p:spPr>
        <p:txBody>
          <a:bodyPr wrap="square">
            <a:spAutoFit/>
          </a:bodyPr>
          <a:lstStyle/>
          <a:p>
            <a:pPr algn="ctr"/>
            <a:r>
              <a:rPr lang="en-GB" sz="5400" b="1">
                <a:solidFill>
                  <a:schemeClr val="tx2">
                    <a:lumMod val="60000"/>
                    <a:lumOff val="40000"/>
                  </a:schemeClr>
                </a:solidFill>
              </a:rPr>
              <a:t>Documentation </a:t>
            </a:r>
          </a:p>
        </p:txBody>
      </p:sp>
    </p:spTree>
    <p:extLst>
      <p:ext uri="{BB962C8B-B14F-4D97-AF65-F5344CB8AC3E}">
        <p14:creationId xmlns:p14="http://schemas.microsoft.com/office/powerpoint/2010/main" val="2734349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663"/>
            <a:ext cx="8229600" cy="706090"/>
          </a:xfrm>
        </p:spPr>
        <p:txBody>
          <a:bodyPr>
            <a:noAutofit/>
          </a:bodyPr>
          <a:lstStyle/>
          <a:p>
            <a:br>
              <a:rPr lang="en-GB" sz="4400">
                <a:solidFill>
                  <a:schemeClr val="accent1"/>
                </a:solidFill>
              </a:rPr>
            </a:br>
            <a:r>
              <a:rPr lang="en-GB" sz="4400">
                <a:solidFill>
                  <a:schemeClr val="tx2">
                    <a:lumMod val="60000"/>
                    <a:lumOff val="40000"/>
                  </a:schemeClr>
                </a:solidFill>
              </a:rPr>
              <a:t>What goes into the Red Bag? </a:t>
            </a:r>
            <a:r>
              <a:rPr lang="en-GB" sz="5400">
                <a:solidFill>
                  <a:schemeClr val="tx2">
                    <a:lumMod val="60000"/>
                    <a:lumOff val="40000"/>
                  </a:schemeClr>
                </a:solidFill>
              </a:rPr>
              <a:t>Medication</a:t>
            </a:r>
            <a:endParaRPr lang="en-GB" sz="5400" i="1">
              <a:solidFill>
                <a:schemeClr val="tx2">
                  <a:lumMod val="60000"/>
                  <a:lumOff val="40000"/>
                </a:schemeClr>
              </a:solidFill>
            </a:endParaRPr>
          </a:p>
        </p:txBody>
      </p:sp>
      <p:sp>
        <p:nvSpPr>
          <p:cNvPr id="3" name="TextBox 2"/>
          <p:cNvSpPr txBox="1"/>
          <p:nvPr/>
        </p:nvSpPr>
        <p:spPr>
          <a:xfrm>
            <a:off x="2114059" y="1710294"/>
            <a:ext cx="5005500" cy="461665"/>
          </a:xfrm>
          <a:prstGeom prst="rect">
            <a:avLst/>
          </a:prstGeom>
          <a:noFill/>
        </p:spPr>
        <p:txBody>
          <a:bodyPr wrap="square" rtlCol="0">
            <a:spAutoFit/>
          </a:bodyPr>
          <a:lstStyle/>
          <a:p>
            <a:r>
              <a:rPr lang="en-GB" sz="2400">
                <a:solidFill>
                  <a:srgbClr val="FF0000"/>
                </a:solidFill>
              </a:rPr>
              <a:t>Only send in if applicable to resident</a:t>
            </a:r>
          </a:p>
        </p:txBody>
      </p:sp>
      <p:sp>
        <p:nvSpPr>
          <p:cNvPr id="8" name="Content Placeholder 2"/>
          <p:cNvSpPr txBox="1">
            <a:spLocks/>
          </p:cNvSpPr>
          <p:nvPr/>
        </p:nvSpPr>
        <p:spPr>
          <a:xfrm>
            <a:off x="4830726" y="2383970"/>
            <a:ext cx="3932274" cy="3679373"/>
          </a:xfrm>
          <a:prstGeom prst="rect">
            <a:avLst/>
          </a:prstGeom>
          <a:solidFill>
            <a:schemeClr val="accent2">
              <a:lumMod val="20000"/>
              <a:lumOff val="80000"/>
            </a:schemeClr>
          </a:solidFill>
          <a:ln w="57150">
            <a:solidFill>
              <a:schemeClr val="accent2">
                <a:lumMod val="75000"/>
              </a:schemeClr>
            </a:solidFill>
          </a:ln>
          <a:effectLst>
            <a:glow rad="63500">
              <a:schemeClr val="accent2">
                <a:lumMod val="40000"/>
                <a:lumOff val="60000"/>
                <a:alpha val="40000"/>
              </a:schemeClr>
            </a:glow>
          </a:effectLst>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400"/>
              <a:t>Medications </a:t>
            </a:r>
            <a:r>
              <a:rPr lang="en-GB" sz="2400" b="1"/>
              <a:t>not</a:t>
            </a:r>
            <a:r>
              <a:rPr lang="en-GB" sz="2400"/>
              <a:t> to send in</a:t>
            </a:r>
          </a:p>
          <a:p>
            <a:pPr>
              <a:buFont typeface="Calibri" panose="020F0502020204030204" pitchFamily="34" charset="0"/>
              <a:buChar char="×"/>
            </a:pPr>
            <a:r>
              <a:rPr lang="en-GB" sz="2400">
                <a:solidFill>
                  <a:srgbClr val="FF0000"/>
                </a:solidFill>
              </a:rPr>
              <a:t>Tablets</a:t>
            </a:r>
          </a:p>
          <a:p>
            <a:pPr>
              <a:buFont typeface="Calibri" panose="020F0502020204030204" pitchFamily="34" charset="0"/>
              <a:buChar char="×"/>
            </a:pPr>
            <a:r>
              <a:rPr lang="en-GB" sz="2400">
                <a:solidFill>
                  <a:srgbClr val="FF0000"/>
                </a:solidFill>
              </a:rPr>
              <a:t>Patches</a:t>
            </a:r>
          </a:p>
          <a:p>
            <a:pPr>
              <a:buFont typeface="Calibri" panose="020F0502020204030204" pitchFamily="34" charset="0"/>
              <a:buChar char="×"/>
            </a:pPr>
            <a:r>
              <a:rPr lang="en-GB" sz="2400">
                <a:solidFill>
                  <a:srgbClr val="FF0000"/>
                </a:solidFill>
              </a:rPr>
              <a:t>Multi Compartment Compliance Aid</a:t>
            </a:r>
          </a:p>
          <a:p>
            <a:pPr>
              <a:buFont typeface="Calibri" panose="020F0502020204030204" pitchFamily="34" charset="0"/>
              <a:buChar char="×"/>
            </a:pPr>
            <a:r>
              <a:rPr lang="en-GB" sz="2400">
                <a:solidFill>
                  <a:srgbClr val="FF0000"/>
                </a:solidFill>
              </a:rPr>
              <a:t>Any other Control Drugs</a:t>
            </a:r>
          </a:p>
          <a:p>
            <a:pPr>
              <a:buFont typeface="Calibri" panose="020F0502020204030204" pitchFamily="34" charset="0"/>
              <a:buChar char="×"/>
            </a:pPr>
            <a:r>
              <a:rPr lang="en-GB" sz="2400">
                <a:solidFill>
                  <a:srgbClr val="FF0000"/>
                </a:solidFill>
              </a:rPr>
              <a:t>Injections (other than Insulin)</a:t>
            </a:r>
          </a:p>
          <a:p>
            <a:pPr>
              <a:buFont typeface="Calibri" panose="020F0502020204030204" pitchFamily="34" charset="0"/>
              <a:buChar char="×"/>
            </a:pPr>
            <a:r>
              <a:rPr lang="en-GB" sz="2400">
                <a:solidFill>
                  <a:srgbClr val="FF0000"/>
                </a:solidFill>
              </a:rPr>
              <a:t>Supplements and Feeds</a:t>
            </a:r>
          </a:p>
          <a:p>
            <a:pPr marL="0" indent="0">
              <a:buFont typeface="Arial" panose="020B0604020202020204" pitchFamily="34" charset="0"/>
              <a:buNone/>
            </a:pPr>
            <a:endParaRPr lang="en-GB"/>
          </a:p>
          <a:p>
            <a:pPr marL="0" indent="0">
              <a:buFont typeface="Arial" panose="020B0604020202020204" pitchFamily="34" charset="0"/>
              <a:buNone/>
            </a:pPr>
            <a:endParaRPr lang="en-GB"/>
          </a:p>
          <a:p>
            <a:pPr marL="0" indent="0">
              <a:buFont typeface="Arial" panose="020B0604020202020204" pitchFamily="34" charset="0"/>
              <a:buNone/>
            </a:pPr>
            <a:endParaRPr lang="en-GB"/>
          </a:p>
          <a:p>
            <a:pPr marL="0" indent="0">
              <a:buFont typeface="Arial" panose="020B0604020202020204" pitchFamily="34" charset="0"/>
              <a:buNone/>
            </a:pPr>
            <a:endParaRPr lang="en-GB"/>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9042"/>
          <a:stretch/>
        </p:blipFill>
        <p:spPr>
          <a:xfrm>
            <a:off x="7856729" y="702887"/>
            <a:ext cx="830071" cy="1360215"/>
          </a:xfrm>
          <a:prstGeom prst="rect">
            <a:avLst/>
          </a:prstGeom>
        </p:spPr>
      </p:pic>
      <p:sp>
        <p:nvSpPr>
          <p:cNvPr id="10" name="Content Placeholder 2"/>
          <p:cNvSpPr txBox="1">
            <a:spLocks/>
          </p:cNvSpPr>
          <p:nvPr/>
        </p:nvSpPr>
        <p:spPr>
          <a:xfrm>
            <a:off x="457200" y="2383970"/>
            <a:ext cx="4061637" cy="3679373"/>
          </a:xfrm>
          <a:prstGeom prst="rect">
            <a:avLst/>
          </a:prstGeom>
          <a:solidFill>
            <a:schemeClr val="accent3">
              <a:lumMod val="20000"/>
              <a:lumOff val="80000"/>
            </a:schemeClr>
          </a:solidFill>
          <a:ln w="44450" cap="rnd">
            <a:solidFill>
              <a:schemeClr val="accent3">
                <a:lumMod val="60000"/>
                <a:lumOff val="40000"/>
              </a:schemeClr>
            </a:solidFill>
          </a:ln>
          <a:effectLst>
            <a:glow rad="63500">
              <a:schemeClr val="accent3">
                <a:lumMod val="60000"/>
                <a:lumOff val="40000"/>
                <a:alpha val="40000"/>
              </a:schemeClr>
            </a:glow>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a:t>Medications to send in</a:t>
            </a:r>
          </a:p>
          <a:p>
            <a:pPr marL="0" indent="0">
              <a:buNone/>
            </a:pPr>
            <a:r>
              <a:rPr lang="en-GB" sz="2400" b="1"/>
              <a:t>IN USE:</a:t>
            </a:r>
          </a:p>
          <a:p>
            <a:pPr>
              <a:buFont typeface="Wingdings" panose="05000000000000000000" pitchFamily="2" charset="2"/>
              <a:buChar char="ü"/>
            </a:pPr>
            <a:r>
              <a:rPr lang="en-GB" sz="2400">
                <a:solidFill>
                  <a:schemeClr val="accent3">
                    <a:lumMod val="75000"/>
                  </a:schemeClr>
                </a:solidFill>
              </a:rPr>
              <a:t>Inhalers</a:t>
            </a:r>
          </a:p>
          <a:p>
            <a:pPr>
              <a:buFont typeface="Wingdings" panose="05000000000000000000" pitchFamily="2" charset="2"/>
              <a:buChar char="ü"/>
            </a:pPr>
            <a:r>
              <a:rPr lang="en-GB" sz="2400">
                <a:solidFill>
                  <a:schemeClr val="accent3">
                    <a:lumMod val="75000"/>
                  </a:schemeClr>
                </a:solidFill>
              </a:rPr>
              <a:t>Insulin Pen</a:t>
            </a:r>
          </a:p>
          <a:p>
            <a:pPr>
              <a:buFont typeface="Wingdings" panose="05000000000000000000" pitchFamily="2" charset="2"/>
              <a:buChar char="ü"/>
            </a:pPr>
            <a:r>
              <a:rPr lang="en-GB" sz="2400">
                <a:solidFill>
                  <a:schemeClr val="accent3">
                    <a:lumMod val="75000"/>
                  </a:schemeClr>
                </a:solidFill>
              </a:rPr>
              <a:t>Prescribed Creams (not barriers creams)</a:t>
            </a:r>
          </a:p>
          <a:p>
            <a:pPr>
              <a:buFont typeface="Wingdings" panose="05000000000000000000" pitchFamily="2" charset="2"/>
              <a:buChar char="ü"/>
            </a:pPr>
            <a:r>
              <a:rPr lang="en-GB" sz="2400">
                <a:solidFill>
                  <a:schemeClr val="accent3">
                    <a:lumMod val="75000"/>
                  </a:schemeClr>
                </a:solidFill>
              </a:rPr>
              <a:t>Eye Drops</a:t>
            </a:r>
          </a:p>
          <a:p>
            <a:pPr>
              <a:buFont typeface="Wingdings" panose="05000000000000000000" pitchFamily="2" charset="2"/>
              <a:buChar char="ü"/>
            </a:pPr>
            <a:r>
              <a:rPr lang="en-GB" sz="2400">
                <a:solidFill>
                  <a:schemeClr val="accent3">
                    <a:lumMod val="75000"/>
                  </a:schemeClr>
                </a:solidFill>
              </a:rPr>
              <a:t>Liquid Medication</a:t>
            </a:r>
          </a:p>
          <a:p>
            <a:pPr marL="0" indent="0">
              <a:buNone/>
            </a:pPr>
            <a:endParaRPr lang="en-GB" sz="2400">
              <a:solidFill>
                <a:schemeClr val="accent3">
                  <a:lumMod val="75000"/>
                </a:schemeClr>
              </a:solidFill>
            </a:endParaRPr>
          </a:p>
          <a:p>
            <a:pPr marL="0" indent="0">
              <a:buFont typeface="Arial" panose="020B0604020202020204" pitchFamily="34" charset="0"/>
              <a:buNone/>
            </a:pPr>
            <a:endParaRPr lang="en-GB"/>
          </a:p>
        </p:txBody>
      </p:sp>
    </p:spTree>
    <p:extLst>
      <p:ext uri="{BB962C8B-B14F-4D97-AF65-F5344CB8AC3E}">
        <p14:creationId xmlns:p14="http://schemas.microsoft.com/office/powerpoint/2010/main" val="2540660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465591"/>
            <a:ext cx="8229600" cy="706090"/>
          </a:xfrm>
        </p:spPr>
        <p:txBody>
          <a:bodyPr>
            <a:noAutofit/>
          </a:bodyPr>
          <a:lstStyle/>
          <a:p>
            <a:br>
              <a:rPr lang="en-GB" sz="4400">
                <a:solidFill>
                  <a:schemeClr val="accent1"/>
                </a:solidFill>
              </a:rPr>
            </a:br>
            <a:r>
              <a:rPr lang="en-GB" sz="4400">
                <a:solidFill>
                  <a:schemeClr val="tx2">
                    <a:lumMod val="60000"/>
                    <a:lumOff val="40000"/>
                  </a:schemeClr>
                </a:solidFill>
              </a:rPr>
              <a:t>What goes into the Red Bag?</a:t>
            </a:r>
            <a:br>
              <a:rPr lang="en-GB" sz="4400">
                <a:solidFill>
                  <a:schemeClr val="tx2">
                    <a:lumMod val="60000"/>
                    <a:lumOff val="40000"/>
                  </a:schemeClr>
                </a:solidFill>
              </a:rPr>
            </a:br>
            <a:r>
              <a:rPr lang="en-GB" sz="5400">
                <a:solidFill>
                  <a:schemeClr val="tx2">
                    <a:lumMod val="60000"/>
                    <a:lumOff val="40000"/>
                  </a:schemeClr>
                </a:solidFill>
              </a:rPr>
              <a:t>Personal Belongings</a:t>
            </a:r>
            <a:br>
              <a:rPr lang="en-GB" sz="4400">
                <a:solidFill>
                  <a:schemeClr val="tx2">
                    <a:lumMod val="60000"/>
                    <a:lumOff val="40000"/>
                  </a:schemeClr>
                </a:solidFill>
              </a:rPr>
            </a:br>
            <a:endParaRPr lang="en-GB" sz="4400" i="1">
              <a:solidFill>
                <a:schemeClr val="tx2">
                  <a:lumMod val="60000"/>
                  <a:lumOff val="40000"/>
                </a:schemeClr>
              </a:solidFill>
            </a:endParaRPr>
          </a:p>
        </p:txBody>
      </p:sp>
      <p:sp>
        <p:nvSpPr>
          <p:cNvPr id="4" name="Rounded Rectangle 3"/>
          <p:cNvSpPr/>
          <p:nvPr/>
        </p:nvSpPr>
        <p:spPr>
          <a:xfrm>
            <a:off x="1299969" y="5802086"/>
            <a:ext cx="7223546" cy="5919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rgbClr val="FF0000"/>
                </a:solidFill>
              </a:rPr>
              <a:t>Only include valuables if really necessary</a:t>
            </a:r>
            <a:endParaRPr lang="en-GB" b="1">
              <a:solidFill>
                <a:srgbClr val="FF0000"/>
              </a:solidFill>
            </a:endParaRPr>
          </a:p>
        </p:txBody>
      </p:sp>
      <p:pic>
        <p:nvPicPr>
          <p:cNvPr id="8" name="Picture 3" descr="C:\Users\fentonp\AppData\Local\Microsoft\Windows\Temporary Internet Files\Content.IE5\NBCTTKC8\folded-clothes[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3135"/>
          <a:stretch/>
        </p:blipFill>
        <p:spPr bwMode="auto">
          <a:xfrm>
            <a:off x="7409091" y="1133176"/>
            <a:ext cx="1436913" cy="12154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926904" y="1740876"/>
            <a:ext cx="3969675" cy="461665"/>
          </a:xfrm>
          <a:prstGeom prst="rect">
            <a:avLst/>
          </a:prstGeom>
        </p:spPr>
        <p:txBody>
          <a:bodyPr wrap="square">
            <a:spAutoFit/>
          </a:bodyPr>
          <a:lstStyle/>
          <a:p>
            <a:r>
              <a:rPr lang="en-GB" sz="2400" b="1">
                <a:solidFill>
                  <a:srgbClr val="FF0000"/>
                </a:solidFill>
              </a:rPr>
              <a:t>Only send in if applicable</a:t>
            </a:r>
          </a:p>
        </p:txBody>
      </p:sp>
      <p:sp>
        <p:nvSpPr>
          <p:cNvPr id="11" name="Content Placeholder 2"/>
          <p:cNvSpPr txBox="1">
            <a:spLocks/>
          </p:cNvSpPr>
          <p:nvPr/>
        </p:nvSpPr>
        <p:spPr>
          <a:xfrm>
            <a:off x="5165513" y="2964643"/>
            <a:ext cx="3092663" cy="2031899"/>
          </a:xfrm>
          <a:prstGeom prst="rect">
            <a:avLst/>
          </a:prstGeom>
          <a:solidFill>
            <a:schemeClr val="accent3">
              <a:lumMod val="20000"/>
              <a:lumOff val="80000"/>
            </a:schemeClr>
          </a:solidFill>
          <a:ln w="44450" cap="rnd">
            <a:solidFill>
              <a:schemeClr val="accent3">
                <a:lumMod val="60000"/>
                <a:lumOff val="40000"/>
              </a:schemeClr>
            </a:solidFill>
          </a:ln>
          <a:effectLst>
            <a:glow rad="63500">
              <a:schemeClr val="accent3">
                <a:lumMod val="60000"/>
                <a:lumOff val="40000"/>
                <a:alpha val="40000"/>
              </a:schemeClr>
            </a:glow>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b="1"/>
              <a:t>Personal aids:</a:t>
            </a:r>
          </a:p>
          <a:p>
            <a:pPr fontAlgn="ctr"/>
            <a:r>
              <a:rPr lang="en-GB" sz="2400"/>
              <a:t>Glasses</a:t>
            </a:r>
          </a:p>
          <a:p>
            <a:pPr fontAlgn="ctr"/>
            <a:r>
              <a:rPr lang="en-GB" sz="2400"/>
              <a:t>Hearing Aids</a:t>
            </a:r>
          </a:p>
          <a:p>
            <a:pPr fontAlgn="ctr"/>
            <a:r>
              <a:rPr lang="en-GB" sz="2400"/>
              <a:t>Dentures</a:t>
            </a:r>
          </a:p>
          <a:p>
            <a:pPr marL="0" indent="0">
              <a:buFont typeface="Arial" panose="020B0604020202020204" pitchFamily="34" charset="0"/>
              <a:buNone/>
            </a:pPr>
            <a:endParaRPr lang="en-GB"/>
          </a:p>
        </p:txBody>
      </p:sp>
      <p:sp>
        <p:nvSpPr>
          <p:cNvPr id="12" name="Content Placeholder 2"/>
          <p:cNvSpPr txBox="1">
            <a:spLocks/>
          </p:cNvSpPr>
          <p:nvPr/>
        </p:nvSpPr>
        <p:spPr>
          <a:xfrm>
            <a:off x="380999" y="2474787"/>
            <a:ext cx="4276966" cy="3011613"/>
          </a:xfrm>
          <a:prstGeom prst="rect">
            <a:avLst/>
          </a:prstGeom>
          <a:solidFill>
            <a:schemeClr val="accent3">
              <a:lumMod val="20000"/>
              <a:lumOff val="80000"/>
            </a:schemeClr>
          </a:solidFill>
          <a:ln w="44450" cap="rnd">
            <a:solidFill>
              <a:schemeClr val="accent3">
                <a:lumMod val="60000"/>
                <a:lumOff val="40000"/>
              </a:schemeClr>
            </a:solidFill>
          </a:ln>
          <a:effectLst>
            <a:glow rad="63500">
              <a:schemeClr val="accent3">
                <a:lumMod val="60000"/>
                <a:lumOff val="40000"/>
                <a:alpha val="40000"/>
              </a:schemeClr>
            </a:glow>
          </a:effectLst>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ctr">
              <a:buNone/>
            </a:pPr>
            <a:r>
              <a:rPr lang="en-GB" sz="2600" b="1"/>
              <a:t>Clothes:       </a:t>
            </a:r>
          </a:p>
          <a:p>
            <a:pPr fontAlgn="ctr"/>
            <a:r>
              <a:rPr lang="en-GB" sz="2600"/>
              <a:t>Shirt or blouse </a:t>
            </a:r>
          </a:p>
          <a:p>
            <a:pPr fontAlgn="ctr"/>
            <a:r>
              <a:rPr lang="en-GB" sz="2600"/>
              <a:t>Jumper/Cardigan</a:t>
            </a:r>
          </a:p>
          <a:p>
            <a:pPr fontAlgn="ctr"/>
            <a:r>
              <a:rPr lang="en-GB" sz="2600"/>
              <a:t>Dress or Skirt</a:t>
            </a:r>
          </a:p>
          <a:p>
            <a:pPr fontAlgn="ctr"/>
            <a:r>
              <a:rPr lang="en-GB" sz="2600"/>
              <a:t>Underwear</a:t>
            </a:r>
          </a:p>
          <a:p>
            <a:pPr fontAlgn="ctr"/>
            <a:r>
              <a:rPr lang="en-GB" sz="2600"/>
              <a:t>Slippers/shoes/sandals</a:t>
            </a:r>
          </a:p>
          <a:p>
            <a:pPr fontAlgn="ctr"/>
            <a:r>
              <a:rPr lang="en-GB" sz="2600"/>
              <a:t>Nightwear</a:t>
            </a:r>
          </a:p>
          <a:p>
            <a:pPr fontAlgn="ctr"/>
            <a:r>
              <a:rPr lang="en-GB" sz="2600"/>
              <a:t>Toiletries</a:t>
            </a:r>
          </a:p>
          <a:p>
            <a:pPr marL="0" indent="0">
              <a:buFont typeface="Arial" panose="020B0604020202020204" pitchFamily="34" charset="0"/>
              <a:buNone/>
            </a:pPr>
            <a:endParaRPr lang="en-GB"/>
          </a:p>
        </p:txBody>
      </p:sp>
    </p:spTree>
    <p:extLst>
      <p:ext uri="{BB962C8B-B14F-4D97-AF65-F5344CB8AC3E}">
        <p14:creationId xmlns:p14="http://schemas.microsoft.com/office/powerpoint/2010/main" val="1961641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8654"/>
            <a:ext cx="8229600" cy="706090"/>
          </a:xfrm>
        </p:spPr>
        <p:txBody>
          <a:bodyPr>
            <a:noAutofit/>
          </a:bodyPr>
          <a:lstStyle/>
          <a:p>
            <a:r>
              <a:rPr lang="en-GB" sz="4400">
                <a:solidFill>
                  <a:schemeClr val="tx2">
                    <a:lumMod val="60000"/>
                    <a:lumOff val="40000"/>
                  </a:schemeClr>
                </a:solidFill>
              </a:rPr>
              <a:t>Resident does not return back to care home </a:t>
            </a:r>
          </a:p>
        </p:txBody>
      </p:sp>
      <p:sp>
        <p:nvSpPr>
          <p:cNvPr id="3" name="Content Placeholder 2"/>
          <p:cNvSpPr>
            <a:spLocks noGrp="1"/>
          </p:cNvSpPr>
          <p:nvPr>
            <p:ph idx="1"/>
          </p:nvPr>
        </p:nvSpPr>
        <p:spPr>
          <a:xfrm>
            <a:off x="457200" y="1745432"/>
            <a:ext cx="8229600" cy="5112568"/>
          </a:xfrm>
        </p:spPr>
        <p:txBody>
          <a:bodyPr>
            <a:normAutofit/>
          </a:bodyPr>
          <a:lstStyle/>
          <a:p>
            <a:pPr marL="0" indent="0">
              <a:buNone/>
            </a:pPr>
            <a:r>
              <a:rPr lang="en-GB" sz="2400"/>
              <a:t>If the resident moves to another care home or passes away in the hospital. </a:t>
            </a:r>
          </a:p>
          <a:p>
            <a:r>
              <a:rPr lang="en-GB" sz="2400"/>
              <a:t>The bag will be cleaned by the hospital staff to reduce the risk of infection</a:t>
            </a:r>
          </a:p>
          <a:p>
            <a:r>
              <a:rPr lang="en-GB" sz="2400"/>
              <a:t>The Impartial Assessors will then take the bag to HCPA offices, in Welwyn</a:t>
            </a:r>
          </a:p>
          <a:p>
            <a:r>
              <a:rPr lang="en-GB" sz="2400"/>
              <a:t>The bag can either be collected from their office or will be dropped off if they are due to visit. </a:t>
            </a:r>
          </a:p>
        </p:txBody>
      </p:sp>
    </p:spTree>
    <p:extLst>
      <p:ext uri="{BB962C8B-B14F-4D97-AF65-F5344CB8AC3E}">
        <p14:creationId xmlns:p14="http://schemas.microsoft.com/office/powerpoint/2010/main" val="196742499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mageCreateDate xmlns="41452C3E-5ACD-486C-8C50-9E6BAB11D789"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A4304CDB45FB534E89B48367C17850B6" ma:contentTypeVersion="1" ma:contentTypeDescription="Upload an image." ma:contentTypeScope="" ma:versionID="a7ebbe1d94ee6b74e6118f098cb975ae">
  <xsd:schema xmlns:xsd="http://www.w3.org/2001/XMLSchema" xmlns:xs="http://www.w3.org/2001/XMLSchema" xmlns:p="http://schemas.microsoft.com/office/2006/metadata/properties" xmlns:ns1="http://schemas.microsoft.com/sharepoint/v3" xmlns:ns2="41452C3E-5ACD-486C-8C50-9E6BAB11D789" xmlns:ns3="http://schemas.microsoft.com/sharepoint/v3/fields" targetNamespace="http://schemas.microsoft.com/office/2006/metadata/properties" ma:root="true" ma:fieldsID="92724c8fd88d8cf067ac038be0e776a3" ns1:_="" ns2:_="" ns3:_="">
    <xsd:import namespace="http://schemas.microsoft.com/sharepoint/v3"/>
    <xsd:import namespace="41452C3E-5ACD-486C-8C50-9E6BAB11D789"/>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1452C3E-5ACD-486C-8C50-9E6BAB11D789"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C99B48-5B07-403A-837C-7B03986DC47B}">
  <ds:schemaRefs>
    <ds:schemaRef ds:uri="http://purl.org/dc/dcmitype/"/>
    <ds:schemaRef ds:uri="http://purl.org/dc/elements/1.1/"/>
    <ds:schemaRef ds:uri="http://schemas.microsoft.com/office/2006/documentManagement/types"/>
    <ds:schemaRef ds:uri="c6c889f2-8cbf-4af2-b510-e938de5e4fc2"/>
    <ds:schemaRef ds:uri="http://www.w3.org/XML/1998/namespace"/>
    <ds:schemaRef ds:uri="http://schemas.microsoft.com/office/infopath/2007/PartnerControls"/>
    <ds:schemaRef ds:uri="http://purl.org/dc/terms/"/>
    <ds:schemaRef ds:uri="http://schemas.openxmlformats.org/package/2006/metadata/core-properties"/>
    <ds:schemaRef ds:uri="7e3ac2c7-938e-4646-a676-a487fe0c2647"/>
    <ds:schemaRef ds:uri="http://schemas.microsoft.com/office/2006/metadata/properties"/>
  </ds:schemaRefs>
</ds:datastoreItem>
</file>

<file path=customXml/itemProps2.xml><?xml version="1.0" encoding="utf-8"?>
<ds:datastoreItem xmlns:ds="http://schemas.openxmlformats.org/officeDocument/2006/customXml" ds:itemID="{6E1FC0E7-D977-4425-A6D1-65FD8D9F8337}">
  <ds:schemaRefs>
    <ds:schemaRef ds:uri="http://schemas.microsoft.com/sharepoint/v3/contenttype/forms"/>
  </ds:schemaRefs>
</ds:datastoreItem>
</file>

<file path=customXml/itemProps3.xml><?xml version="1.0" encoding="utf-8"?>
<ds:datastoreItem xmlns:ds="http://schemas.openxmlformats.org/officeDocument/2006/customXml" ds:itemID="{78818B5A-6334-493E-95AF-6C84004071D8}"/>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12</Slides>
  <Notes>2</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1_Office Theme</vt:lpstr>
      <vt:lpstr>PowerPoint Presentation</vt:lpstr>
      <vt:lpstr>Red Bag</vt:lpstr>
      <vt:lpstr>PowerPoint Presentation</vt:lpstr>
      <vt:lpstr>PowerPoint Presentation</vt:lpstr>
      <vt:lpstr>Completing the Checklist</vt:lpstr>
      <vt:lpstr>What goes into the Red Bag? </vt:lpstr>
      <vt:lpstr> What goes into the Red Bag? Medication</vt:lpstr>
      <vt:lpstr> What goes into the Red Bag? Personal Belongings </vt:lpstr>
      <vt:lpstr>Resident does not return back to care home </vt:lpstr>
      <vt:lpstr>Next steps</vt:lpstr>
      <vt:lpstr>Questions,  issues or feedback</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
  <dc:description/>
  <cp:revision>1</cp:revision>
  <dcterms:modified xsi:type="dcterms:W3CDTF">2017-08-11T11:23:24Z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0x0101009148F5A04DDD49CBA7127AADA5FB792B00AADE34325A8B49CDA8BB4DB53328F21400A4304CDB45FB534E89B48367C17850B6</vt:lpwstr>
  </property>
  <property fmtid="{D5CDD505-2E9C-101B-9397-08002B2CF9AE}" pid="3" name="New Document Type">
    <vt:lpwstr>21;#Reference|17a250cd-ef68-450e-89b1-c456df6bb136</vt:lpwstr>
  </property>
</Properties>
</file>